
<file path=[Content_Types].xml><?xml version="1.0" encoding="utf-8"?>
<Types xmlns="http://schemas.openxmlformats.org/package/2006/content-types">
  <Default Extension="gif" ContentType="image/gif"/>
  <Default Extension="jfif" ContentType="image/png"/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jpeg"/>
  <Override PartName="/ppt/media/image8.jpg" ContentType="image/jpeg"/>
  <Override PartName="/ppt/media/image10.jpg" ContentType="image/png"/>
  <Override PartName="/ppt/media/image11.jpg" ContentType="image/png"/>
  <Override PartName="/ppt/media/image12.jpg" ContentType="image/jpeg"/>
  <Override PartName="/ppt/media/image16.jpg" ContentType="image/jpeg"/>
  <Override PartName="/ppt/media/image17.jpg" ContentType="image/jpeg"/>
  <Override PartName="/ppt/media/image19.jpg" ContentType="image/jpeg"/>
  <Override PartName="/ppt/media/image20.jpg" ContentType="image/jpeg"/>
  <Override PartName="/ppt/media/image24.jpg" ContentType="image/jpeg"/>
  <Override PartName="/ppt/media/image25.jpg" ContentType="image/jpeg"/>
  <Override PartName="/ppt/media/image27.jpg" ContentType="image/jpeg"/>
  <Override PartName="/ppt/media/image28.jpg" ContentType="image/jpeg"/>
  <Override PartName="/ppt/media/image30.jpg" ContentType="image/jpeg"/>
  <Override PartName="/ppt/media/image33.jpg" ContentType="image/jpeg"/>
  <Override PartName="/ppt/media/image34.jpg" ContentType="image/jpeg"/>
  <Override PartName="/ppt/media/image45.jpg" ContentType="image/jpeg"/>
  <Override PartName="/ppt/media/image46.jpg" ContentType="image/gif"/>
  <Override PartName="/ppt/media/image47.jpg" ContentType="image/jpeg"/>
  <Override PartName="/ppt/media/image50.jpg" ContentType="image/jpeg"/>
  <Override PartName="/ppt/media/image52.jpg" ContentType="image/jpeg"/>
  <Override PartName="/ppt/media/image54.jpg" ContentType="image/jpeg"/>
  <Override PartName="/ppt/media/image55.jpg" ContentType="image/jpeg"/>
  <Override PartName="/ppt/media/image56.jpg" ContentType="image/jpeg"/>
  <Override PartName="/ppt/media/image57.jpg" ContentType="image/jpeg"/>
  <Override PartName="/ppt/media/image58.jpg" ContentType="image/jpeg"/>
  <Override PartName="/ppt/media/image59.jpg" ContentType="image/jpeg"/>
  <Override PartName="/ppt/media/image60.jpg" ContentType="image/jpeg"/>
  <Override PartName="/ppt/media/image61.jpg" ContentType="image/jpeg"/>
  <Override PartName="/ppt/media/image62.jpg" ContentType="image/jpeg"/>
  <Override PartName="/ppt/media/image63.jpg" ContentType="image/jpeg"/>
  <Override PartName="/ppt/media/image66.jpg" ContentType="image/jpeg"/>
  <Override PartName="/ppt/media/image68.jpg" ContentType="image/jpeg"/>
  <Override PartName="/ppt/media/image70.jpg" ContentType="image/jpeg"/>
  <Override PartName="/ppt/media/image75.jpg" ContentType="image/jpeg"/>
  <Override PartName="/ppt/media/image76.jpg" ContentType="image/jpeg"/>
  <Override PartName="/ppt/media/image7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95" r:id="rId13"/>
    <p:sldId id="296" r:id="rId14"/>
    <p:sldId id="297" r:id="rId15"/>
    <p:sldId id="298" r:id="rId16"/>
    <p:sldId id="299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300" r:id="rId45"/>
    <p:sldId id="301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an Kozan" initials="KK" lastIdx="4" clrIdx="0">
    <p:extLst>
      <p:ext uri="{19B8F6BF-5375-455C-9EA6-DF929625EA0E}">
        <p15:presenceInfo xmlns:p15="http://schemas.microsoft.com/office/powerpoint/2012/main" userId="182fc32766fdeb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76" Type="http://schemas.openxmlformats.org/officeDocument/2006/relationships/slide" Target="slides/slide75.xml" /><Relationship Id="rId84" Type="http://schemas.openxmlformats.org/officeDocument/2006/relationships/presProps" Target="presProps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74" Type="http://schemas.openxmlformats.org/officeDocument/2006/relationships/slide" Target="slides/slide73.xml" /><Relationship Id="rId79" Type="http://schemas.openxmlformats.org/officeDocument/2006/relationships/slide" Target="slides/slide78.xml" /><Relationship Id="rId87" Type="http://schemas.openxmlformats.org/officeDocument/2006/relationships/tableStyles" Target="tableStyles.xml" /><Relationship Id="rId5" Type="http://schemas.openxmlformats.org/officeDocument/2006/relationships/slide" Target="slides/slide4.xml" /><Relationship Id="rId61" Type="http://schemas.openxmlformats.org/officeDocument/2006/relationships/slide" Target="slides/slide60.xml" /><Relationship Id="rId82" Type="http://schemas.openxmlformats.org/officeDocument/2006/relationships/notesMaster" Target="notesMasters/notesMaster1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slide" Target="slides/slide76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80" Type="http://schemas.openxmlformats.org/officeDocument/2006/relationships/slide" Target="slides/slide79.xml" /><Relationship Id="rId85" Type="http://schemas.openxmlformats.org/officeDocument/2006/relationships/viewProps" Target="viewProps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83" Type="http://schemas.openxmlformats.org/officeDocument/2006/relationships/commentAuthors" Target="commentAuthor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81" Type="http://schemas.openxmlformats.org/officeDocument/2006/relationships/slide" Target="slides/slide80.xml" /><Relationship Id="rId86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FA028-43F3-40F6-A836-617572A69ED9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8E9BB-3838-49BA-A391-D0F1B8D4F0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7857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08050DF-842E-5C33-86F7-EC6FD69D9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8F6A2BC-0C6C-C824-1C0D-882FE74785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D0CADD5-BD01-CAC4-E4CF-0CD1DD607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EC676-5431-45BD-B0EE-4F643022CD06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ABB86F6-65D9-24F5-D90D-A917C1574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CCD08BF-C1C8-B7A8-473F-229B234AC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B011-E979-4A3D-82E3-33F88E23DC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509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0D426B6-ACD7-E96E-32D1-332028E3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A1C31D0-6064-1BD6-3764-D3B2C675E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EE89CDE-EA9D-902A-41D1-4CA78EFF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EC676-5431-45BD-B0EE-4F643022CD06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13F21ED-DB02-8FC2-0A89-F44FD2466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4174B9F-BA1D-A625-CB5B-CF8C0A6E6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B011-E979-4A3D-82E3-33F88E23DC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2676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B313B3A7-7BAB-3E32-5A38-912DEB8AC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76EAB04-4D9B-9FCB-124F-D1E8A0DD6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D7DA7E8-E6B5-1E2B-1898-6AFAF707F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EC676-5431-45BD-B0EE-4F643022CD06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CBED70B-5394-0D03-AB7A-54F66D6CF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036B02C-07F4-D932-9C7C-07513639F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B011-E979-4A3D-82E3-33F88E23DC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6315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CEFE91-BA76-9484-1EF0-16BF1120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C9F3C41-1085-5CAF-9B8E-715C66C96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52C99BB-F32C-E8D1-DB36-D53FCE23A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EC676-5431-45BD-B0EE-4F643022CD06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09CA540-434E-560F-FBD7-B1A565257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A8C49BC-2696-29FD-3387-48547335F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B011-E979-4A3D-82E3-33F88E23DC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747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2FF536-E608-1A4B-D218-E8E9BC52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08A350F-4D55-AF36-2150-430616BE3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1E5CA1F-4066-B3F8-BAB4-5F2D4216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EC676-5431-45BD-B0EE-4F643022CD06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B678D55-EB5D-5366-7C7A-01C2F439D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728CFA1-4702-9214-801A-0835D170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B011-E979-4A3D-82E3-33F88E23DC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50278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17DDA4-F5B7-02A4-E2F5-3FF8D72F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186DDC6-6DA8-D8A3-D9D5-9AD12FFD1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9EE2E20-B5C5-E2D2-996E-75C1E69C0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6D3B84D-C54E-CE3E-939D-2AA8A8E3E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EC676-5431-45BD-B0EE-4F643022CD06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B97E56B-674A-70D8-0085-4374A53B0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C27914C-D1A3-30DF-A43E-8E77C862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B011-E979-4A3D-82E3-33F88E23DC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414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1CD7CB-E5AA-6267-C803-BD5847F5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9357DBB-DE31-ACA7-FF40-7C6909795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8293C48-6CB1-7AA4-7A64-1FF2EA3C3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598345C8-3C42-DB86-AE1E-6530314D5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47ED77AA-959D-1B4D-086E-51CB2617F3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B6371D1-AD4D-A83B-5C87-934DB2BD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EC676-5431-45BD-B0EE-4F643022CD06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826CB4EF-CD7D-1C9F-3F55-72D8991D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768B1CD9-DDEA-D1B4-3BB4-18BFF7A1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B011-E979-4A3D-82E3-33F88E23DC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6806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D38151F-07F3-A751-F629-5963A045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5EE7FB9C-2D07-0876-4FB3-FE26E8FE4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EC676-5431-45BD-B0EE-4F643022CD06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0B8B1FB-B51F-F1D2-001E-86D78BAE9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D3A6825-CA72-2B46-1C53-9C081533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B011-E979-4A3D-82E3-33F88E23DC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9212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AA57819-CA08-02C7-141D-0A30CBF4E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EC676-5431-45BD-B0EE-4F643022CD06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8742753F-851D-C462-7534-E6CD54A3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1DE763D-FEC5-29DF-5850-82AD5161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B011-E979-4A3D-82E3-33F88E23DC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851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D22194D-8EEC-0D84-DBE2-C8F3F50B9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897743A-642A-0F15-86D3-726EF66D1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6C5F022-6A5C-7BF9-3ECA-EC5622A5A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8439D40-DF49-E7AF-D416-527358CB6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EC676-5431-45BD-B0EE-4F643022CD06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09B22EF-468B-FBB5-2B81-C4077A83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79253F5-EB46-E3E2-1AA6-760A0FEB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B011-E979-4A3D-82E3-33F88E23DC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46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5EB44D7-2913-744C-8DAC-D4FD8C666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3BC1BCA-8C24-BBB0-F3CC-C5E3F63BDB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F4F5CDB-6405-2DB3-A21A-8728291B9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0E5765E-3167-C5E4-91D7-EA54CDB89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EC676-5431-45BD-B0EE-4F643022CD06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31CDE59-F645-CCDF-087A-A91E701E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0475A3F-3FB6-56BF-CDA2-298A08DD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B011-E979-4A3D-82E3-33F88E23DC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7359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3232553-C79F-2155-BC0F-F1EA6AC4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772FF39-DEC0-75F9-BD62-929051B86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5DDFC43-4FBF-E427-BD0E-DBEED022DC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EC676-5431-45BD-B0EE-4F643022CD06}" type="datetimeFigureOut">
              <a:rPr lang="tr-TR" smtClean="0"/>
              <a:t>31.07.2022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D67C7BD-6D82-2B52-CE7E-E1737286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B0D3B64-15DB-113F-6D33-11AF6D585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CB011-E979-4A3D-82E3-33F88E23DC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070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mersought.com/article/43117132551/" TargetMode="External" /><Relationship Id="rId2" Type="http://schemas.openxmlformats.org/officeDocument/2006/relationships/image" Target="../media/image11.jp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wnlab.me/tr-anti-debugging-korumasi-teknikleri/" TargetMode="External" /><Relationship Id="rId2" Type="http://schemas.openxmlformats.org/officeDocument/2006/relationships/image" Target="../media/image12.jp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tf-wiki.mahaloz.re/reverse/windows/anti-debug/example/" TargetMode="External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Relationship Id="rId5" Type="http://schemas.openxmlformats.org/officeDocument/2006/relationships/hyperlink" Target="https://www.codeproject.com/Articles/707488/Part-1-Windows-Debugging-Techniques-Debugging-Ap-2" TargetMode="External" /><Relationship Id="rId4" Type="http://schemas.openxmlformats.org/officeDocument/2006/relationships/image" Target="../media/image14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ed.team/miscellaneous-reversing-forensics/windows-kernel-internals/exploring-process-environment-block" TargetMode="External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l.mtu.edu/cs4411.ck/www/NOTES/process/fork/create.html" TargetMode="External" /><Relationship Id="rId2" Type="http://schemas.openxmlformats.org/officeDocument/2006/relationships/image" Target="../media/image16.jp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ameme.org/meme/timing-is-everything-e077d16529" TargetMode="External" /><Relationship Id="rId2" Type="http://schemas.openxmlformats.org/officeDocument/2006/relationships/image" Target="../media/image17.jp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genta.as/how-ikeas-assembly-instructions-champion-universal-design-fe2710ab5c36" TargetMode="External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crimsonmed/reverse-engineering-game-files-217e" TargetMode="External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algamy.github.io/revese%20enginnering/Anti-debugging-and-anti-tracing-techniques5/" TargetMode="External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in.re/blog/crackmes-de-simple-res-crackme-v03/" TargetMode="External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jkns.kr/597" TargetMode="External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ofilm.org/films/reviews/869154" TargetMode="External" /><Relationship Id="rId2" Type="http://schemas.openxmlformats.org/officeDocument/2006/relationships/image" Target="../media/image24.jp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shace.com/node-js-lessons-script-debug-p2/" TargetMode="External" /><Relationship Id="rId2" Type="http://schemas.openxmlformats.org/officeDocument/2006/relationships/image" Target="../media/image25.jp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fif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kpik.com/frog-mechanic-screwdrivers-figure-wrench-funny-146087" TargetMode="External" /><Relationship Id="rId2" Type="http://schemas.openxmlformats.org/officeDocument/2006/relationships/image" Target="../media/image27.jp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image" Target="../media/image28.jpg" /><Relationship Id="rId1" Type="http://schemas.openxmlformats.org/officeDocument/2006/relationships/slideLayout" Target="../slideLayouts/slideLayout2.xml" /><Relationship Id="rId4" Type="http://schemas.openxmlformats.org/officeDocument/2006/relationships/hyperlink" Target="https://link.springer.com/article/10.1007/s11416-017-0291-9" TargetMode="Externa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ileywood.me/2019/05/21/lightweight-memory-protection/" TargetMode="External" /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me-arsenal.com/en/create/meme/6672772" TargetMode="External" /><Relationship Id="rId2" Type="http://schemas.openxmlformats.org/officeDocument/2006/relationships/image" Target="../media/image33.jp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8.png" /><Relationship Id="rId4" Type="http://schemas.openxmlformats.org/officeDocument/2006/relationships/image" Target="../media/image37.png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tsarica.com/seh-istismari/" TargetMode="External" /><Relationship Id="rId2" Type="http://schemas.openxmlformats.org/officeDocument/2006/relationships/image" Target="../media/image4.jpg" /><Relationship Id="rId1" Type="http://schemas.openxmlformats.org/officeDocument/2006/relationships/slideLayout" Target="../slideLayouts/slideLayout2.xml" /><Relationship Id="rId4" Type="http://schemas.openxmlformats.org/officeDocument/2006/relationships/hyperlink" Target="https://pwnlab.me/tr-anti-debugging-korumasi-teknikleri/" TargetMode="Externa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Splitting-DLL-injection-code-into-2-components-Each-component-executes-a-distinct-step_fig3_333715952" TargetMode="External" /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 /><Relationship Id="rId2" Type="http://schemas.openxmlformats.org/officeDocument/2006/relationships/hyperlink" Target="https://redcanary.com/threat-detection-report/techniques/rundll32/" TargetMode="External" /><Relationship Id="rId1" Type="http://schemas.openxmlformats.org/officeDocument/2006/relationships/slideLayout" Target="../slideLayouts/slideLayout2.xml" /><Relationship Id="rId4" Type="http://schemas.openxmlformats.org/officeDocument/2006/relationships/hyperlink" Target="https://picsart.com/i/sticker-317763721497211" TargetMode="Externa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wiatkowski.fr/?q=en/process_hollowing" TargetMode="External" /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ysinfo.com/detecting-deceptive-hollowing-techniques/" TargetMode="External" /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ingarticles.in/process-hollowing-mitret1055-012/" TargetMode="External" /><Relationship Id="rId2" Type="http://schemas.openxmlformats.org/officeDocument/2006/relationships/image" Target="../media/image45.jpg" /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ece.utexas.edu/~valvano/assmbly/index.html" TargetMode="External" /><Relationship Id="rId2" Type="http://schemas.openxmlformats.org/officeDocument/2006/relationships/image" Target="../media/image46.jpg" /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steampowered.com/app/683340/Disassembled/" TargetMode="External" /><Relationship Id="rId2" Type="http://schemas.openxmlformats.org/officeDocument/2006/relationships/image" Target="../media/image47.jpg" /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flowchart-of-disassembly-sequence-planning-solution-based-on-Dijkstras-algorithm_fig1_233714572" TargetMode="External" /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-hardware/drivers/gettingstarted/user-mode-and-kernel-mode" TargetMode="External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365hopp.top/products.aspx?cname=jakks+pacific+tails&amp;cid=5" TargetMode="External" /><Relationship Id="rId2" Type="http://schemas.openxmlformats.org/officeDocument/2006/relationships/image" Target="../media/image49.jpeg" /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t.slideshare.net/SamBowne/practical-malware-analysis-ch-15-antidisassembly" TargetMode="External" /><Relationship Id="rId2" Type="http://schemas.openxmlformats.org/officeDocument/2006/relationships/image" Target="../media/image50.jpg" /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subroutine-subroutine-nesting-and-stack-memory/" TargetMode="External" /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pt.slideshare.net/SamBowne/practical-malware-analysis-ch-15-antidisassembly" TargetMode="External" /><Relationship Id="rId2" Type="http://schemas.openxmlformats.org/officeDocument/2006/relationships/image" Target="../media/image52.jpg" /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yourmeme.com/photos/957841-anime-manga" TargetMode="External" /><Relationship Id="rId2" Type="http://schemas.openxmlformats.org/officeDocument/2006/relationships/image" Target="../media/image53.gif" /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 /><Relationship Id="rId2" Type="http://schemas.openxmlformats.org/officeDocument/2006/relationships/image" Target="../media/image54.jpg" /><Relationship Id="rId1" Type="http://schemas.openxmlformats.org/officeDocument/2006/relationships/slideLayout" Target="../slideLayouts/slideLayout2.xml" /><Relationship Id="rId4" Type="http://schemas.openxmlformats.org/officeDocument/2006/relationships/hyperlink" Target="https://knowyourmeme.com/photos/957841-anime-manga" TargetMode="External" 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 /><Relationship Id="rId2" Type="http://schemas.openxmlformats.org/officeDocument/2006/relationships/image" Target="../media/image56.jpg" /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 /><Relationship Id="rId2" Type="http://schemas.openxmlformats.org/officeDocument/2006/relationships/image" Target="../media/image58.jpg" /><Relationship Id="rId1" Type="http://schemas.openxmlformats.org/officeDocument/2006/relationships/slideLayout" Target="../slideLayouts/slideLayout2.xml" /><Relationship Id="rId5" Type="http://schemas.openxmlformats.org/officeDocument/2006/relationships/hyperlink" Target="dfg" TargetMode="External" /><Relationship Id="rId4" Type="http://schemas.openxmlformats.org/officeDocument/2006/relationships/hyperlink" Target="fgh" TargetMode="Externa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 /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4" Type="http://schemas.openxmlformats.org/officeDocument/2006/relationships/hyperlink" Target="https://goodsmileshop.com/en/On-Sale-Now/Available-Now/Nendoroid-Beef-Boss/p/GSC_WD_00790" TargetMode="Externa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 /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 /><Relationship Id="rId1" Type="http://schemas.openxmlformats.org/officeDocument/2006/relationships/slideLayout" Target="../slideLayouts/slideLayout2.xml" 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medroid.com/memes/detail/476408" TargetMode="External" /><Relationship Id="rId2" Type="http://schemas.openxmlformats.org/officeDocument/2006/relationships/image" Target="../media/image64.jpeg" /><Relationship Id="rId1" Type="http://schemas.openxmlformats.org/officeDocument/2006/relationships/slideLayout" Target="../slideLayouts/slideLayout2.xml" 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ndbox.game/en/assets/the-gladiator-robot/6a25fc21-c908-4dd5-80cd-73a86c6ed51c/" TargetMode="External" /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2.xml" 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tosection.com/running-the-memz-virus-on-windows/" TargetMode="External" /><Relationship Id="rId2" Type="http://schemas.openxmlformats.org/officeDocument/2006/relationships/image" Target="../media/image66.jpg" /><Relationship Id="rId1" Type="http://schemas.openxmlformats.org/officeDocument/2006/relationships/slideLayout" Target="../slideLayouts/slideLayout2.xml" 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Architecture-of-malware-detection-classification-approach_fig1_348977684" TargetMode="External" /><Relationship Id="rId2" Type="http://schemas.openxmlformats.org/officeDocument/2006/relationships/image" Target="../media/image67.png" /><Relationship Id="rId1" Type="http://schemas.openxmlformats.org/officeDocument/2006/relationships/slideLayout" Target="../slideLayouts/slideLayout2.xml" 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euscybersec/Sandbox_Detector/blob/main/sandbox_detect.py" TargetMode="External" /><Relationship Id="rId2" Type="http://schemas.openxmlformats.org/officeDocument/2006/relationships/image" Target="../media/image68.jpg" /><Relationship Id="rId1" Type="http://schemas.openxmlformats.org/officeDocument/2006/relationships/slideLayout" Target="../slideLayouts/slideLayout2.xml" 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niloaz.com/en/differences-between-physical-cpu-vs-logical-cpu-vs-core-vs-thread-vs-socket/" TargetMode="External" /><Relationship Id="rId2" Type="http://schemas.openxmlformats.org/officeDocument/2006/relationships/image" Target="../media/image69.png" /><Relationship Id="rId1" Type="http://schemas.openxmlformats.org/officeDocument/2006/relationships/slideLayout" Target="../slideLayouts/slideLayout2.xml" 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security/threat-protection/windows-sandbox/windows-sandbox-overview" TargetMode="External" /><Relationship Id="rId2" Type="http://schemas.openxmlformats.org/officeDocument/2006/relationships/image" Target="../media/image70.jpg" /><Relationship Id="rId1" Type="http://schemas.openxmlformats.org/officeDocument/2006/relationships/slideLayout" Target="../slideLayouts/slideLayout2.xml" 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Execution-time-and-delay-time-versus-p_fig18_258389151" TargetMode="External" /><Relationship Id="rId2" Type="http://schemas.openxmlformats.org/officeDocument/2006/relationships/image" Target="../media/image71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mgflip.com/tag/nooo+haha+go+brrr?sort=latest&amp;after=4wdfl9" TargetMode="External" /><Relationship Id="rId2" Type="http://schemas.openxmlformats.org/officeDocument/2006/relationships/image" Target="../media/image8.jpg" /><Relationship Id="rId1" Type="http://schemas.openxmlformats.org/officeDocument/2006/relationships/slideLayout" Target="../slideLayouts/slideLayout2.xml" 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ryptographyengineering.com/2014/02/21/cryptographic-obfuscation-and/" TargetMode="External" /><Relationship Id="rId2" Type="http://schemas.openxmlformats.org/officeDocument/2006/relationships/image" Target="../media/image72.png" /><Relationship Id="rId1" Type="http://schemas.openxmlformats.org/officeDocument/2006/relationships/slideLayout" Target="../slideLayouts/slideLayout2.xml" 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sradar.com/30-year-fan-theory-confirmed-as-sonic-creator-reveals-michael-jackson-composed-for-the-series/" TargetMode="External" /><Relationship Id="rId2" Type="http://schemas.openxmlformats.org/officeDocument/2006/relationships/image" Target="../media/image73.png" /><Relationship Id="rId1" Type="http://schemas.openxmlformats.org/officeDocument/2006/relationships/slideLayout" Target="../slideLayouts/slideLayout2.xml" 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chip.org/wiki/amd/cpuid" TargetMode="External" /><Relationship Id="rId2" Type="http://schemas.openxmlformats.org/officeDocument/2006/relationships/image" Target="../media/image74.png" /><Relationship Id="rId1" Type="http://schemas.openxmlformats.org/officeDocument/2006/relationships/slideLayout" Target="../slideLayouts/slideLayout2.xml" 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macaddress.io/faq/how-to-recognise-a-vmwares-virtual-machine-by-its-mac-address" TargetMode="External" /><Relationship Id="rId2" Type="http://schemas.openxmlformats.org/officeDocument/2006/relationships/image" Target="../media/image75.jpg" /><Relationship Id="rId1" Type="http://schemas.openxmlformats.org/officeDocument/2006/relationships/slideLayout" Target="../slideLayouts/slideLayout2.xml" 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masteringvmware.com/esxi-commands-part-5-finding-vm-information-using-esxcli/" TargetMode="External" /><Relationship Id="rId2" Type="http://schemas.openxmlformats.org/officeDocument/2006/relationships/image" Target="../media/image76.jpg" /><Relationship Id="rId1" Type="http://schemas.openxmlformats.org/officeDocument/2006/relationships/slideLayout" Target="../slideLayouts/slideLayout2.xml" 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mepack.me/theme/detective-pikachu/" TargetMode="External" /><Relationship Id="rId2" Type="http://schemas.openxmlformats.org/officeDocument/2006/relationships/image" Target="../media/image77.jpg" /><Relationship Id="rId1" Type="http://schemas.openxmlformats.org/officeDocument/2006/relationships/slideLayout" Target="../slideLayouts/slideLayout2.xml" 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wi.ch/vminfoface/document/html/7902a9a0-413c-424c-ac4f-3dcafbe7b3e3.htm" TargetMode="External" /><Relationship Id="rId2" Type="http://schemas.openxmlformats.org/officeDocument/2006/relationships/image" Target="../media/image78.png" /><Relationship Id="rId1" Type="http://schemas.openxmlformats.org/officeDocument/2006/relationships/slideLayout" Target="../slideLayouts/slideLayout2.xml" 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ackOvert/AntiDBG" TargetMode="External" /><Relationship Id="rId3" Type="http://schemas.openxmlformats.org/officeDocument/2006/relationships/hyperlink" Target="https://docs.microsoft.com/en-us/windows/win32/api/debugapi" TargetMode="External" /><Relationship Id="rId7" Type="http://schemas.openxmlformats.org/officeDocument/2006/relationships/hyperlink" Target="https://shhoya.github.io/antikernel_bypasskd.html" TargetMode="External" /><Relationship Id="rId2" Type="http://schemas.openxmlformats.org/officeDocument/2006/relationships/hyperlink" Target="https://malgamy.github.io/revese+enginnering/Anti-debugging-and-anti-tracing-techniques/" TargetMode="External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s://pwnlab.me/tr-anti-debugging-korumasi-teknikleri/" TargetMode="External" /><Relationship Id="rId5" Type="http://schemas.openxmlformats.org/officeDocument/2006/relationships/hyperlink" Target="https://www.apriorit.com/dev-blog/367-anti-reverse-engineering-protection-techniques-to-use-before-releasing-software" TargetMode="External" /><Relationship Id="rId4" Type="http://schemas.openxmlformats.org/officeDocument/2006/relationships/hyperlink" Target="https://www.aldeid.com/wiki/IsDebuggerPresent" TargetMode="External" 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reverseengineering.stackexchange.com/questions/21052/anti-disassembler-techniques-and-ida-pro" TargetMode="External" /><Relationship Id="rId3" Type="http://schemas.openxmlformats.org/officeDocument/2006/relationships/hyperlink" Target="https://www.ired.team/offensive-security/code-injection-process-injection/dll-injection" TargetMode="External" /><Relationship Id="rId7" Type="http://schemas.openxmlformats.org/officeDocument/2006/relationships/hyperlink" Target="https://www.slideshare.net/SamBowne/practical-malware-analysis-ch-15-antidisassembly" TargetMode="External" /><Relationship Id="rId2" Type="http://schemas.openxmlformats.org/officeDocument/2006/relationships/hyperlink" Target="https://malgamy.github.io/malware-analysis/DLL-Injection/" TargetMode="External" /><Relationship Id="rId1" Type="http://schemas.openxmlformats.org/officeDocument/2006/relationships/slideLayout" Target="../slideLayouts/slideLayout7.xml" /><Relationship Id="rId6" Type="http://schemas.openxmlformats.org/officeDocument/2006/relationships/hyperlink" Target="https://books.google.com.tr/books?id=FQC8EPYy834C&amp;pg=PA349&amp;lpg=PA349&amp;dq=anti+disassembly+labs&amp;source=bl&amp;ots=BvltmEKj5m&amp;sig=ACfU3U23HPWgwmMjvXftLRciSZBYJPQAeA&amp;hl=tr&amp;sa=X&amp;ved=2ahUKEwj-pu6r_I75AhVCOHoKHUroCFU4ChDoAXoECA8QAg#v=onepage&amp;q=anti%20disassembly%20labs&amp;f=false" TargetMode="External" /><Relationship Id="rId5" Type="http://schemas.openxmlformats.org/officeDocument/2006/relationships/hyperlink" Target="https://youtu.be/v4OydHD-W7Q" TargetMode="External" /><Relationship Id="rId10" Type="http://schemas.openxmlformats.org/officeDocument/2006/relationships/hyperlink" Target="https://resources.infosecinstitute.com/topic/linear-sweep-vs-recursive-disassembling-algorithm/" TargetMode="External" /><Relationship Id="rId4" Type="http://schemas.openxmlformats.org/officeDocument/2006/relationships/hyperlink" Target="https://connormcgarr.github.io/thread-hijacking/" TargetMode="External" /><Relationship Id="rId9" Type="http://schemas.openxmlformats.org/officeDocument/2006/relationships/hyperlink" Target="http://neilscomputerblog.blogspot.com/2011/10/disassembly-algorithms.html" TargetMode="Externa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lgamy.github.io/revese%20enginnering/Anti-debugging-and-anti-tracing-techniques-part_2/" TargetMode="External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rdNoteworthy/al-khaser#antidebug" TargetMode="External" /><Relationship Id="rId2" Type="http://schemas.openxmlformats.org/officeDocument/2006/relationships/hyperlink" Target="https://www.cyberbit.com/endpoint-security/anti-vm-and-anti-sandbox-explained/" TargetMode="External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obile.twitter.com/npster2" TargetMode="External" /><Relationship Id="rId2" Type="http://schemas.openxmlformats.org/officeDocument/2006/relationships/image" Target="../media/image10.jp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172A0A-9E90-1991-AADF-AA09EC243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Anti Analiz…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6030B34-6C0F-290E-AD6D-B7AE62E04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4486" cy="4351338"/>
          </a:xfrm>
        </p:spPr>
        <p:txBody>
          <a:bodyPr/>
          <a:lstStyle/>
          <a:p>
            <a:r>
              <a:rPr lang="tr-TR" sz="2400" b="0" i="0" u="none" strike="noStrike" dirty="0">
                <a:effectLst/>
              </a:rPr>
              <a:t>Genellikle zararlı yazılımların analiz edildiğini anlamak için kullandığı tekniklerdir.</a:t>
            </a:r>
          </a:p>
          <a:p>
            <a:pPr marL="0" indent="0">
              <a:buNone/>
            </a:pPr>
            <a:endParaRPr lang="tr-TR" b="0" i="0" u="none" strike="noStrike" dirty="0">
              <a:effectLst/>
            </a:endParaRPr>
          </a:p>
          <a:p>
            <a:r>
              <a:rPr lang="tr-TR" sz="2400" b="0" i="0" u="none" strike="noStrike" dirty="0">
                <a:effectLst/>
              </a:rPr>
              <a:t>Analiz edildiğini anlayan zararlı yazılımlar genellikle kendilerini sonlandırarak saklarlar.</a:t>
            </a:r>
          </a:p>
          <a:p>
            <a:endParaRPr lang="tr-TR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8B18AEFE-9EA6-087E-077A-DDEA94BC8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661" y="1491915"/>
            <a:ext cx="4095590" cy="349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09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1D4577-4D6D-6267-E001-A6D7CF91E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6"/>
            <a:ext cx="10515600" cy="1325563"/>
          </a:xfrm>
        </p:spPr>
        <p:txBody>
          <a:bodyPr>
            <a:normAutofit/>
          </a:bodyPr>
          <a:lstStyle/>
          <a:p>
            <a:r>
              <a:rPr lang="tr-TR" sz="3200" dirty="0"/>
              <a:t>TLS Çağrıları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98A2F2-2A81-466D-FF8F-553F6689A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28425" cy="4351338"/>
          </a:xfrm>
        </p:spPr>
        <p:txBody>
          <a:bodyPr>
            <a:normAutofit/>
          </a:bodyPr>
          <a:lstStyle/>
          <a:p>
            <a:r>
              <a:rPr lang="tr-TR" sz="2000" b="0" i="0" u="none" strike="noStrike" dirty="0">
                <a:effectLst/>
              </a:rPr>
              <a:t>TLS çağrıları giriş noktalarından (</a:t>
            </a:r>
            <a:r>
              <a:rPr lang="tr-TR" sz="2000" b="0" i="0" u="none" strike="noStrike" dirty="0" err="1">
                <a:effectLst/>
              </a:rPr>
              <a:t>entry</a:t>
            </a:r>
            <a:r>
              <a:rPr lang="tr-TR" sz="2000" b="0" i="0" u="none" strike="noStrike" dirty="0">
                <a:effectLst/>
              </a:rPr>
              <a:t> </a:t>
            </a:r>
            <a:r>
              <a:rPr lang="tr-TR" sz="2000" b="0" i="0" u="none" strike="noStrike" dirty="0" err="1">
                <a:effectLst/>
              </a:rPr>
              <a:t>points</a:t>
            </a:r>
            <a:r>
              <a:rPr lang="tr-TR" sz="2000" b="0" i="0" u="none" strike="noStrike" dirty="0">
                <a:effectLst/>
              </a:rPr>
              <a:t>) önce yürütülmekte olan bir Main </a:t>
            </a:r>
            <a:r>
              <a:rPr lang="tr-TR" sz="2000" b="0" i="0" u="none" strike="noStrike" dirty="0" err="1">
                <a:effectLst/>
              </a:rPr>
              <a:t>Function’dur</a:t>
            </a:r>
            <a:r>
              <a:rPr lang="tr-TR" sz="2000" b="0" i="0" u="none" strike="noStrike" dirty="0">
                <a:effectLst/>
              </a:rPr>
              <a:t>. </a:t>
            </a:r>
          </a:p>
          <a:p>
            <a:endParaRPr lang="tr-TR" sz="2000" dirty="0"/>
          </a:p>
          <a:p>
            <a:r>
              <a:rPr lang="tr-TR" sz="2000" b="0" i="0" u="none" strike="noStrike" dirty="0">
                <a:effectLst/>
              </a:rPr>
              <a:t>PE </a:t>
            </a:r>
            <a:r>
              <a:rPr lang="tr-TR" sz="2000" b="0" i="0" u="none" strike="noStrike" dirty="0" err="1">
                <a:effectLst/>
              </a:rPr>
              <a:t>Headers</a:t>
            </a:r>
            <a:r>
              <a:rPr lang="tr-TR" sz="2000" b="0" i="0" u="none" strike="noStrike" dirty="0">
                <a:effectLst/>
              </a:rPr>
              <a:t> içerisinde TLS çağrısını açıklamamıza yardımcı olabilecek bir kısım bulunmaktadır. </a:t>
            </a:r>
          </a:p>
          <a:p>
            <a:endParaRPr lang="tr-TR" sz="2000" dirty="0"/>
          </a:p>
          <a:p>
            <a:r>
              <a:rPr lang="tr-TR" sz="2000" b="0" i="0" u="none" strike="noStrike" dirty="0" err="1">
                <a:effectLst/>
              </a:rPr>
              <a:t>Malwareler</a:t>
            </a:r>
            <a:r>
              <a:rPr lang="tr-TR" sz="2000" b="0" i="0" u="none" strike="noStrike" dirty="0">
                <a:effectLst/>
              </a:rPr>
              <a:t>, kötü amaçlı yazılımlar Debugging Mesajlarından kaçınmak için TLS Çağrılarını kullanabilirler.</a:t>
            </a:r>
            <a:endParaRPr lang="tr-TR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F707DB5-6649-7BFA-CF80-3EE1748DB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67" y="1690688"/>
            <a:ext cx="4943197" cy="3191108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D25ED87D-8C8C-8635-A802-25EDDC751CE5}"/>
              </a:ext>
            </a:extLst>
          </p:cNvPr>
          <p:cNvSpPr txBox="1"/>
          <p:nvPr/>
        </p:nvSpPr>
        <p:spPr>
          <a:xfrm>
            <a:off x="6811625" y="5159120"/>
            <a:ext cx="5287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Source - </a:t>
            </a:r>
            <a:r>
              <a:rPr lang="tr-TR" sz="1400" dirty="0">
                <a:hlinkClick r:id="rId3"/>
              </a:rPr>
              <a:t>https://www.programmersought.com/article/43117132551/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3690395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BC5C2E-34E8-C5E8-8ED5-A12AEB17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Trap </a:t>
            </a:r>
            <a:r>
              <a:rPr lang="tr-TR" sz="3200" dirty="0" err="1"/>
              <a:t>Flag</a:t>
            </a:r>
            <a:r>
              <a:rPr lang="tr-TR" sz="3200" dirty="0"/>
              <a:t> Kontrolü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A9F9A4-3135-8CDC-C98F-7748C2B3A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72" y="1587881"/>
            <a:ext cx="5443728" cy="4351338"/>
          </a:xfrm>
        </p:spPr>
        <p:txBody>
          <a:bodyPr>
            <a:normAutofit/>
          </a:bodyPr>
          <a:lstStyle/>
          <a:p>
            <a:r>
              <a:rPr lang="tr-TR" sz="2000" b="0" i="0" u="none" strike="noStrike" dirty="0">
                <a:effectLst/>
                <a:latin typeface="YACgEZ1cb1Q 0"/>
              </a:rPr>
              <a:t>Debugging için en önemli </a:t>
            </a:r>
            <a:r>
              <a:rPr lang="tr-TR" sz="2000" b="0" i="0" u="none" strike="noStrike" dirty="0" err="1">
                <a:effectLst/>
                <a:latin typeface="YACgEZ1cb1Q 0"/>
              </a:rPr>
              <a:t>flag</a:t>
            </a:r>
            <a:r>
              <a:rPr lang="tr-TR" sz="2000" b="0" i="0" u="none" strike="noStrike" dirty="0">
                <a:effectLst/>
                <a:latin typeface="YACgEZ1cb1Q 0"/>
              </a:rPr>
              <a:t> denilebilir. </a:t>
            </a:r>
          </a:p>
          <a:p>
            <a:endParaRPr lang="tr-TR" sz="2000" dirty="0">
              <a:latin typeface="YACgEZ1cb1Q 0"/>
            </a:endParaRPr>
          </a:p>
          <a:p>
            <a:r>
              <a:rPr lang="tr-TR" sz="2000" b="0" i="0" u="none" strike="noStrike" dirty="0">
                <a:effectLst/>
                <a:latin typeface="YACgEZ1cb1Q 0"/>
              </a:rPr>
              <a:t>İşlemcinin her komutunun bitim noktasında kesme noktasını çağırır. </a:t>
            </a:r>
          </a:p>
          <a:p>
            <a:endParaRPr lang="tr-TR" sz="2000" dirty="0">
              <a:latin typeface="YACgEZ1cb1Q 0"/>
            </a:endParaRPr>
          </a:p>
          <a:p>
            <a:r>
              <a:rPr lang="tr-TR" sz="2000" b="0" i="0" u="none" strike="noStrike" dirty="0">
                <a:effectLst/>
              </a:rPr>
              <a:t>EFLAGS </a:t>
            </a:r>
            <a:r>
              <a:rPr lang="tr-TR" sz="2000" b="0" i="0" u="none" strike="noStrike" dirty="0" err="1">
                <a:effectLst/>
              </a:rPr>
              <a:t>Register’i</a:t>
            </a:r>
            <a:r>
              <a:rPr lang="tr-TR" sz="2000" b="0" i="0" u="none" strike="noStrike" dirty="0">
                <a:effectLst/>
              </a:rPr>
              <a:t> içerisinde bulunur.</a:t>
            </a:r>
            <a:endParaRPr lang="tr-TR" sz="2000" dirty="0">
              <a:effectLst/>
              <a:latin typeface="YACgEZ1cb1Q 0"/>
            </a:endParaRPr>
          </a:p>
          <a:p>
            <a:endParaRPr lang="tr-TR" sz="20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7FEAF290-3C65-63C5-B7F3-5B0B0BAC2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04" y="961137"/>
            <a:ext cx="4292696" cy="4351339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BA40F958-1B1D-A599-E77B-77D69A5D5059}"/>
              </a:ext>
            </a:extLst>
          </p:cNvPr>
          <p:cNvSpPr txBox="1"/>
          <p:nvPr/>
        </p:nvSpPr>
        <p:spPr>
          <a:xfrm>
            <a:off x="6951376" y="5600711"/>
            <a:ext cx="5074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Source - </a:t>
            </a:r>
            <a:r>
              <a:rPr lang="tr-TR" sz="1400" dirty="0">
                <a:hlinkClick r:id="rId3"/>
              </a:rPr>
              <a:t>https://pwnlab.me/tr-anti-debugging-korumasi-teknikleri/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823631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86C8C51-B193-1707-D180-6B4FF9A0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dirty="0" err="1"/>
              <a:t>Debugger</a:t>
            </a:r>
            <a:r>
              <a:rPr lang="tr-TR" sz="3200" dirty="0"/>
              <a:t> Tespit Yöntemleri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E36AE4-1F6A-34AB-6A9A-2909C3E3B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2922"/>
            <a:ext cx="10515600" cy="4351338"/>
          </a:xfrm>
        </p:spPr>
        <p:txBody>
          <a:bodyPr>
            <a:normAutofit/>
          </a:bodyPr>
          <a:lstStyle/>
          <a:p>
            <a:r>
              <a:rPr lang="tr-TR" dirty="0" err="1"/>
              <a:t>Flag</a:t>
            </a:r>
            <a:r>
              <a:rPr lang="tr-TR" dirty="0"/>
              <a:t> Yardımıyla Tespit</a:t>
            </a:r>
          </a:p>
          <a:p>
            <a:r>
              <a:rPr lang="tr-TR" dirty="0" err="1"/>
              <a:t>Parent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ile Tespit</a:t>
            </a:r>
          </a:p>
          <a:p>
            <a:r>
              <a:rPr lang="tr-TR" dirty="0"/>
              <a:t>Yürütme Zamanıyla Tespit</a:t>
            </a:r>
          </a:p>
          <a:p>
            <a:r>
              <a:rPr lang="tr-TR" dirty="0"/>
              <a:t>Break </a:t>
            </a:r>
            <a:r>
              <a:rPr lang="tr-TR" dirty="0" err="1"/>
              <a:t>Pointler</a:t>
            </a:r>
            <a:r>
              <a:rPr lang="tr-TR" dirty="0"/>
              <a:t> Yardımıyla Tespit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E0423165-FD42-0D1B-288A-105E263C1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465" y="4115951"/>
            <a:ext cx="6900886" cy="2150543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5781E396-766B-7E20-9A79-AE7E3EE226E2}"/>
              </a:ext>
            </a:extLst>
          </p:cNvPr>
          <p:cNvSpPr txBox="1"/>
          <p:nvPr/>
        </p:nvSpPr>
        <p:spPr>
          <a:xfrm>
            <a:off x="3311371" y="6338986"/>
            <a:ext cx="5713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Source - </a:t>
            </a:r>
            <a:r>
              <a:rPr lang="tr-TR" sz="1400" dirty="0">
                <a:hlinkClick r:id="rId3"/>
              </a:rPr>
              <a:t>https://ctf-wiki.mahaloz.re/reverse/windows/anti-debug/example/</a:t>
            </a:r>
            <a:endParaRPr lang="tr-TR" sz="1400" dirty="0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018530C7-9206-2B40-BFB8-D6AC83F1A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98" y="1110184"/>
            <a:ext cx="3699366" cy="1799145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103AA9F3-56C3-6273-F930-19EE1B935CB1}"/>
              </a:ext>
            </a:extLst>
          </p:cNvPr>
          <p:cNvSpPr txBox="1"/>
          <p:nvPr/>
        </p:nvSpPr>
        <p:spPr>
          <a:xfrm>
            <a:off x="7084381" y="3082321"/>
            <a:ext cx="4509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Source - </a:t>
            </a:r>
            <a:r>
              <a:rPr lang="tr-TR" sz="1200" dirty="0">
                <a:hlinkClick r:id="rId5"/>
              </a:rPr>
              <a:t>https://www.codeproject.com/Articles/707488/Part-1-Windows-Debugging-Techniques-Debugging-Ap-2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69157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A7126F3-5A89-6006-FDCB-5738BE5FB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dirty="0" err="1"/>
              <a:t>Flag</a:t>
            </a:r>
            <a:r>
              <a:rPr lang="tr-TR" sz="3600" dirty="0"/>
              <a:t> Yardımıyla Tespit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F12BA82-96B5-2907-C023-774597CC1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222" y="1825625"/>
            <a:ext cx="6166281" cy="4351338"/>
          </a:xfrm>
        </p:spPr>
        <p:txBody>
          <a:bodyPr>
            <a:normAutofit/>
          </a:bodyPr>
          <a:lstStyle/>
          <a:p>
            <a:r>
              <a:rPr lang="tr-TR" sz="2000" dirty="0" err="1"/>
              <a:t>BeingDebugged</a:t>
            </a:r>
            <a:r>
              <a:rPr lang="tr-TR" sz="2000" dirty="0"/>
              <a:t>, </a:t>
            </a:r>
            <a:r>
              <a:rPr lang="tr-TR" sz="2000" dirty="0" err="1"/>
              <a:t>NtGlobalFlag</a:t>
            </a:r>
            <a:endParaRPr lang="tr-TR" sz="2000" dirty="0"/>
          </a:p>
          <a:p>
            <a:r>
              <a:rPr lang="tr-TR" sz="2000" dirty="0" err="1"/>
              <a:t>Debugger</a:t>
            </a:r>
            <a:r>
              <a:rPr lang="tr-TR" sz="2000" dirty="0"/>
              <a:t> tespitinin en basit yöntemidir.</a:t>
            </a:r>
          </a:p>
          <a:p>
            <a:r>
              <a:rPr lang="tr-TR" sz="2000" dirty="0"/>
              <a:t>PEB yardımıyla manuel yapılabilir.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E97F845-7F81-0C95-1579-B26D9810E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73" y="803719"/>
            <a:ext cx="4802187" cy="480218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C1D65BD3-6912-B8B0-884C-B096A6E8E585}"/>
              </a:ext>
            </a:extLst>
          </p:cNvPr>
          <p:cNvSpPr txBox="1"/>
          <p:nvPr/>
        </p:nvSpPr>
        <p:spPr>
          <a:xfrm>
            <a:off x="6555984" y="5823448"/>
            <a:ext cx="5273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Source - </a:t>
            </a:r>
            <a:r>
              <a:rPr lang="tr-TR" sz="1200" dirty="0">
                <a:hlinkClick r:id="rId3"/>
              </a:rPr>
              <a:t>https://www.ired.team/miscellaneous-reversing-forensics/windows-kernel-internals/exploring-process-environment-block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15019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D9FD24-E79C-1292-EB38-B75FFF86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 err="1"/>
              <a:t>Parent</a:t>
            </a:r>
            <a:r>
              <a:rPr lang="tr-TR" sz="3200" dirty="0"/>
              <a:t> </a:t>
            </a:r>
            <a:r>
              <a:rPr lang="tr-TR" sz="3200" dirty="0" err="1"/>
              <a:t>Process</a:t>
            </a:r>
            <a:r>
              <a:rPr lang="tr-TR" sz="3200" dirty="0"/>
              <a:t> ile </a:t>
            </a:r>
            <a:r>
              <a:rPr lang="tr-TR" sz="3200" dirty="0" err="1"/>
              <a:t>Debugger</a:t>
            </a:r>
            <a:r>
              <a:rPr lang="tr-TR" sz="3200" dirty="0"/>
              <a:t> Tespiti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0854897-EE09-AD04-06CC-4BF34C6B8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0616" cy="4351338"/>
          </a:xfrm>
        </p:spPr>
        <p:txBody>
          <a:bodyPr>
            <a:normAutofit/>
          </a:bodyPr>
          <a:lstStyle/>
          <a:p>
            <a:r>
              <a:rPr lang="tr-TR" sz="2000" dirty="0"/>
              <a:t>Yürütme aşamasında, </a:t>
            </a:r>
            <a:r>
              <a:rPr lang="tr-TR" sz="2000" dirty="0" err="1"/>
              <a:t>malware</a:t>
            </a:r>
            <a:r>
              <a:rPr lang="tr-TR" sz="2000" dirty="0"/>
              <a:t> </a:t>
            </a:r>
            <a:r>
              <a:rPr lang="tr-TR" sz="2000" dirty="0" err="1"/>
              <a:t>process</a:t>
            </a:r>
            <a:r>
              <a:rPr lang="tr-TR" sz="2000" dirty="0"/>
              <a:t> enfeksiyon vektörünün </a:t>
            </a:r>
            <a:r>
              <a:rPr lang="tr-TR" sz="2000" dirty="0" err="1"/>
              <a:t>child</a:t>
            </a:r>
            <a:r>
              <a:rPr lang="tr-TR" sz="2000" dirty="0"/>
              <a:t> </a:t>
            </a:r>
            <a:r>
              <a:rPr lang="tr-TR" sz="2000" dirty="0" err="1"/>
              <a:t>process’i</a:t>
            </a:r>
            <a:r>
              <a:rPr lang="tr-TR" sz="2000" dirty="0"/>
              <a:t> olmalıdır.</a:t>
            </a:r>
          </a:p>
          <a:p>
            <a:r>
              <a:rPr lang="tr-TR" sz="2000" dirty="0" err="1"/>
              <a:t>Debug</a:t>
            </a:r>
            <a:r>
              <a:rPr lang="tr-TR" sz="2000" dirty="0"/>
              <a:t> aşamasında </a:t>
            </a:r>
            <a:r>
              <a:rPr lang="tr-TR" sz="2000" dirty="0" err="1"/>
              <a:t>parent</a:t>
            </a:r>
            <a:r>
              <a:rPr lang="tr-TR" sz="2000" dirty="0"/>
              <a:t> </a:t>
            </a:r>
            <a:r>
              <a:rPr lang="tr-TR" sz="2000" dirty="0" err="1"/>
              <a:t>process</a:t>
            </a:r>
            <a:r>
              <a:rPr lang="tr-TR" sz="2000" dirty="0"/>
              <a:t> </a:t>
            </a:r>
            <a:r>
              <a:rPr lang="tr-TR" sz="2000" dirty="0" err="1"/>
              <a:t>debugger</a:t>
            </a:r>
            <a:r>
              <a:rPr lang="tr-TR" sz="2000" dirty="0"/>
              <a:t> </a:t>
            </a:r>
            <a:r>
              <a:rPr lang="tr-TR" sz="2000" dirty="0" err="1"/>
              <a:t>process</a:t>
            </a:r>
            <a:r>
              <a:rPr lang="tr-TR" sz="2000" dirty="0"/>
              <a:t> olacak.</a:t>
            </a:r>
          </a:p>
          <a:p>
            <a:r>
              <a:rPr lang="tr-TR" sz="2000" dirty="0" err="1"/>
              <a:t>Malware</a:t>
            </a:r>
            <a:r>
              <a:rPr lang="tr-TR" sz="2000" dirty="0"/>
              <a:t> </a:t>
            </a:r>
            <a:r>
              <a:rPr lang="tr-TR" sz="2000" dirty="0" err="1"/>
              <a:t>parent</a:t>
            </a:r>
            <a:r>
              <a:rPr lang="tr-TR" sz="2000" dirty="0"/>
              <a:t> </a:t>
            </a:r>
            <a:r>
              <a:rPr lang="tr-TR" sz="2000" dirty="0" err="1"/>
              <a:t>process’ini</a:t>
            </a:r>
            <a:r>
              <a:rPr lang="tr-TR" sz="2000" dirty="0"/>
              <a:t> </a:t>
            </a:r>
            <a:r>
              <a:rPr lang="tr-TR" sz="2000" dirty="0" err="1"/>
              <a:t>debugger</a:t>
            </a:r>
            <a:r>
              <a:rPr lang="tr-TR" sz="2000" dirty="0"/>
              <a:t> </a:t>
            </a:r>
            <a:r>
              <a:rPr lang="tr-TR" sz="2000" dirty="0" err="1"/>
              <a:t>detect</a:t>
            </a:r>
            <a:r>
              <a:rPr lang="tr-TR" sz="2000" dirty="0"/>
              <a:t> için kullanabilir.</a:t>
            </a:r>
          </a:p>
          <a:p>
            <a:r>
              <a:rPr lang="tr-TR" sz="2000" dirty="0"/>
              <a:t>PID bularak elde edilen bir tekniktir.</a:t>
            </a:r>
          </a:p>
          <a:p>
            <a:endParaRPr lang="tr-TR" sz="2000" dirty="0"/>
          </a:p>
          <a:p>
            <a:r>
              <a:rPr lang="tr-TR" sz="2000" dirty="0"/>
              <a:t>CreateToolHelp32Snapshot &gt;&gt; Process32First &gt;&gt; Process32Next &gt;&gt; </a:t>
            </a:r>
            <a:r>
              <a:rPr lang="tr-TR" sz="2000" dirty="0" err="1"/>
              <a:t>NtQueryInformationProcess</a:t>
            </a:r>
            <a:r>
              <a:rPr lang="tr-TR" sz="2000" dirty="0"/>
              <a:t> &gt;&gt; </a:t>
            </a:r>
            <a:r>
              <a:rPr lang="tr-TR" sz="2000" dirty="0" err="1"/>
              <a:t>GetProcessImageFileNameA</a:t>
            </a:r>
            <a:r>
              <a:rPr lang="tr-TR" sz="2000" dirty="0"/>
              <a:t> &gt;&gt; </a:t>
            </a:r>
            <a:r>
              <a:rPr lang="tr-TR" sz="2000" dirty="0" err="1"/>
              <a:t>OpenProcess</a:t>
            </a:r>
            <a:endParaRPr lang="tr-TR" sz="2000" dirty="0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F509A44B-C833-DD38-0386-8BDEB5AA0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696" y="1994744"/>
            <a:ext cx="5187315" cy="3069680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46B7C931-CF6A-A554-3EEE-EFF6A255C8F3}"/>
              </a:ext>
            </a:extLst>
          </p:cNvPr>
          <p:cNvSpPr txBox="1"/>
          <p:nvPr/>
        </p:nvSpPr>
        <p:spPr>
          <a:xfrm>
            <a:off x="7270813" y="5175681"/>
            <a:ext cx="4289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Source -</a:t>
            </a:r>
            <a:r>
              <a:rPr lang="tr-TR" sz="1400" dirty="0">
                <a:hlinkClick r:id="rId3"/>
              </a:rPr>
              <a:t> https://www.csl.mtu.edu/cs4411.ck/www/NOTES/process/fork/create.html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522859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BFB632-9721-20B2-23B6-D7D656974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Yürütme Zamanıyla Tespit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86F08F0-30F3-A124-C864-6866195CA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4250" cy="4351338"/>
          </a:xfrm>
        </p:spPr>
        <p:txBody>
          <a:bodyPr>
            <a:normAutofit/>
          </a:bodyPr>
          <a:lstStyle/>
          <a:p>
            <a:r>
              <a:rPr lang="tr-TR" sz="2000" dirty="0"/>
              <a:t>Bu tespit yöntemi makine hızı ve insan hızı farkından yararlanmaktadır.</a:t>
            </a:r>
          </a:p>
          <a:p>
            <a:pPr marL="0" indent="0">
              <a:buNone/>
            </a:pPr>
            <a:endParaRPr lang="tr-TR" sz="2000" dirty="0"/>
          </a:p>
          <a:p>
            <a:r>
              <a:rPr lang="tr-TR" sz="2000" dirty="0"/>
              <a:t>Zararlı yazılım, </a:t>
            </a:r>
            <a:r>
              <a:rPr lang="tr-TR" sz="2000" dirty="0" err="1"/>
              <a:t>rdtsc</a:t>
            </a:r>
            <a:r>
              <a:rPr lang="tr-TR" sz="2000" dirty="0"/>
              <a:t> </a:t>
            </a:r>
            <a:r>
              <a:rPr lang="tr-TR" sz="2000" dirty="0" err="1"/>
              <a:t>instruction</a:t>
            </a:r>
            <a:r>
              <a:rPr lang="tr-TR" sz="2000" dirty="0"/>
              <a:t> yardımıyla farklı sonuçlar arasındaki milisaniye cinsinden farkı hesaplar.</a:t>
            </a:r>
          </a:p>
          <a:p>
            <a:endParaRPr lang="tr-TR" sz="2000" dirty="0"/>
          </a:p>
          <a:p>
            <a:r>
              <a:rPr lang="tr-TR" sz="2000" dirty="0" err="1"/>
              <a:t>GetLocalTime</a:t>
            </a:r>
            <a:r>
              <a:rPr lang="tr-TR" sz="2000" dirty="0"/>
              <a:t>, </a:t>
            </a:r>
            <a:r>
              <a:rPr lang="tr-TR" sz="2000" dirty="0" err="1"/>
              <a:t>GetSystemTime</a:t>
            </a:r>
            <a:r>
              <a:rPr lang="tr-TR" sz="2000" dirty="0"/>
              <a:t>, </a:t>
            </a:r>
            <a:r>
              <a:rPr lang="tr-TR" sz="2000" dirty="0" err="1"/>
              <a:t>GetTickCount</a:t>
            </a:r>
            <a:r>
              <a:rPr lang="tr-TR" sz="2000" dirty="0"/>
              <a:t>, </a:t>
            </a:r>
            <a:r>
              <a:rPr lang="tr-TR" sz="2000" dirty="0" err="1"/>
              <a:t>QueryPerformanceCounter</a:t>
            </a:r>
            <a:r>
              <a:rPr lang="tr-TR" sz="2000" dirty="0"/>
              <a:t>, </a:t>
            </a:r>
            <a:r>
              <a:rPr lang="tr-TR" sz="2000" dirty="0" err="1"/>
              <a:t>timeGetTime</a:t>
            </a:r>
            <a:endParaRPr lang="tr-TR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13FC7FC-99A3-5FDF-A9B4-E140A8713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667" y="1690688"/>
            <a:ext cx="4449619" cy="303315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79C3D74E-2E07-8B7F-6E6E-8F5800869DBB}"/>
              </a:ext>
            </a:extLst>
          </p:cNvPr>
          <p:cNvSpPr txBox="1"/>
          <p:nvPr/>
        </p:nvSpPr>
        <p:spPr>
          <a:xfrm>
            <a:off x="7233969" y="4890313"/>
            <a:ext cx="4871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Source - </a:t>
            </a:r>
            <a:r>
              <a:rPr lang="tr-TR" sz="1200" dirty="0">
                <a:hlinkClick r:id="rId3"/>
              </a:rPr>
              <a:t>https://makeameme.org/meme/timing-is-everything-e077d16529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898867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E25F5F-A4DA-8A83-77C8-871D7480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Break </a:t>
            </a:r>
            <a:r>
              <a:rPr lang="tr-TR" sz="3200" dirty="0" err="1"/>
              <a:t>Pointler</a:t>
            </a:r>
            <a:r>
              <a:rPr lang="tr-TR" sz="3200" dirty="0"/>
              <a:t> Yardımıyla Tespit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0E116DC-8A7F-257A-F7C5-EE236E581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12006" cy="4351338"/>
          </a:xfrm>
        </p:spPr>
        <p:txBody>
          <a:bodyPr>
            <a:normAutofit/>
          </a:bodyPr>
          <a:lstStyle/>
          <a:p>
            <a:r>
              <a:rPr lang="tr-TR" sz="2000" dirty="0"/>
              <a:t>Temel konsept tek-adım, tek-seferdir.</a:t>
            </a:r>
          </a:p>
          <a:p>
            <a:r>
              <a:rPr lang="tr-TR" sz="2000" dirty="0"/>
              <a:t>Trap </a:t>
            </a:r>
            <a:r>
              <a:rPr lang="tr-TR" sz="2000" dirty="0" err="1"/>
              <a:t>Flag</a:t>
            </a:r>
            <a:r>
              <a:rPr lang="tr-TR" sz="2000" dirty="0"/>
              <a:t> her </a:t>
            </a:r>
            <a:r>
              <a:rPr lang="tr-TR" sz="2000" dirty="0" err="1"/>
              <a:t>instruction’dan</a:t>
            </a:r>
            <a:r>
              <a:rPr lang="tr-TR" sz="2000" dirty="0"/>
              <a:t> sonra gelen kesme </a:t>
            </a:r>
            <a:r>
              <a:rPr lang="tr-TR" sz="2000" dirty="0" err="1"/>
              <a:t>registerıdır</a:t>
            </a:r>
            <a:r>
              <a:rPr lang="tr-TR" sz="2000" dirty="0"/>
              <a:t>.</a:t>
            </a:r>
          </a:p>
          <a:p>
            <a:r>
              <a:rPr lang="tr-TR" sz="2000" dirty="0" err="1"/>
              <a:t>Malware’in</a:t>
            </a:r>
            <a:r>
              <a:rPr lang="tr-TR" sz="2000" dirty="0"/>
              <a:t> </a:t>
            </a:r>
            <a:r>
              <a:rPr lang="tr-TR" sz="2000" dirty="0" err="1"/>
              <a:t>debug</a:t>
            </a:r>
            <a:r>
              <a:rPr lang="tr-TR" sz="2000" dirty="0"/>
              <a:t> edildiği Trap </a:t>
            </a:r>
            <a:r>
              <a:rPr lang="tr-TR" sz="2000" dirty="0" err="1"/>
              <a:t>Flag</a:t>
            </a:r>
            <a:r>
              <a:rPr lang="tr-TR" sz="2000" dirty="0"/>
              <a:t> tespiti ile yapılır.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C62F95F-8E50-90F5-4711-87642248A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67" y="3304713"/>
            <a:ext cx="6987466" cy="2725112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D0EBCF17-82F8-8820-E290-525EB946D389}"/>
              </a:ext>
            </a:extLst>
          </p:cNvPr>
          <p:cNvSpPr txBox="1"/>
          <p:nvPr/>
        </p:nvSpPr>
        <p:spPr>
          <a:xfrm>
            <a:off x="2338526" y="6185098"/>
            <a:ext cx="985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Source - </a:t>
            </a:r>
            <a:r>
              <a:rPr lang="tr-TR" sz="1400" dirty="0">
                <a:hlinkClick r:id="rId3"/>
              </a:rPr>
              <a:t>https://magenta.as/how-ikeas-assembly-instructions-champion-universal-design-fe2710ab5c36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339436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98E3EA-6755-83EE-F472-DAE32CEB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200" b="0" i="0" u="none" strike="noStrike" dirty="0">
                <a:effectLst/>
              </a:rPr>
              <a:t>MSDN - </a:t>
            </a:r>
            <a:r>
              <a:rPr lang="tr-TR" sz="3200" b="0" i="0" u="none" strike="noStrike" dirty="0" err="1">
                <a:effectLst/>
              </a:rPr>
              <a:t>Debug</a:t>
            </a:r>
            <a:r>
              <a:rPr lang="tr-TR" sz="3200" b="0" i="0" u="none" strike="noStrike" dirty="0">
                <a:effectLst/>
              </a:rPr>
              <a:t> </a:t>
            </a:r>
            <a:r>
              <a:rPr lang="tr-TR" sz="3200" b="0" i="0" u="none" strike="noStrike" dirty="0" err="1">
                <a:effectLst/>
              </a:rPr>
              <a:t>APIs</a:t>
            </a:r>
            <a:endParaRPr lang="tr-TR" sz="32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E0107E2-7C11-BE1D-DF2A-99A52B1CD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054" y="1688214"/>
            <a:ext cx="2769891" cy="41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55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A167A126-29DF-9C1D-2CBB-2B5A824A8A5A}"/>
              </a:ext>
            </a:extLst>
          </p:cNvPr>
          <p:cNvSpPr txBox="1"/>
          <p:nvPr/>
        </p:nvSpPr>
        <p:spPr>
          <a:xfrm>
            <a:off x="923278" y="843379"/>
            <a:ext cx="2637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/>
              <a:t>1. API Kontrolleri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884DE6FB-994E-6800-3F64-978AFA2F0159}"/>
              </a:ext>
            </a:extLst>
          </p:cNvPr>
          <p:cNvSpPr txBox="1"/>
          <p:nvPr/>
        </p:nvSpPr>
        <p:spPr>
          <a:xfrm>
            <a:off x="1287262" y="1500326"/>
            <a:ext cx="260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 err="1"/>
              <a:t>IsDebuggerPresent</a:t>
            </a:r>
            <a:r>
              <a:rPr lang="tr-TR" sz="2000" dirty="0"/>
              <a:t>()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EAAD5B7C-E802-9DC3-F7F8-90F55AE943E7}"/>
              </a:ext>
            </a:extLst>
          </p:cNvPr>
          <p:cNvSpPr txBox="1"/>
          <p:nvPr/>
        </p:nvSpPr>
        <p:spPr>
          <a:xfrm>
            <a:off x="1258857" y="2034163"/>
            <a:ext cx="2661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 err="1"/>
              <a:t>OutputDebugString</a:t>
            </a:r>
            <a:r>
              <a:rPr lang="tr-TR" sz="2000" dirty="0"/>
              <a:t>()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2855B583-FF8D-8181-5065-D3FC8768BC12}"/>
              </a:ext>
            </a:extLst>
          </p:cNvPr>
          <p:cNvSpPr txBox="1"/>
          <p:nvPr/>
        </p:nvSpPr>
        <p:spPr>
          <a:xfrm>
            <a:off x="1287262" y="2568000"/>
            <a:ext cx="2040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 err="1"/>
              <a:t>GetTickCount</a:t>
            </a:r>
            <a:r>
              <a:rPr lang="tr-TR" sz="2000" dirty="0"/>
              <a:t>()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792FC3E6-FDAF-3C69-BD85-50E8B86D50AB}"/>
              </a:ext>
            </a:extLst>
          </p:cNvPr>
          <p:cNvSpPr txBox="1"/>
          <p:nvPr/>
        </p:nvSpPr>
        <p:spPr>
          <a:xfrm>
            <a:off x="1258857" y="3101837"/>
            <a:ext cx="3937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err="1"/>
              <a:t>CheckRemoteDebuggerPresent</a:t>
            </a:r>
            <a:r>
              <a:rPr lang="tr-TR" sz="2000" dirty="0"/>
              <a:t>()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EC143669-564C-B536-0075-035F1B0D4978}"/>
              </a:ext>
            </a:extLst>
          </p:cNvPr>
          <p:cNvSpPr txBox="1"/>
          <p:nvPr/>
        </p:nvSpPr>
        <p:spPr>
          <a:xfrm>
            <a:off x="1258857" y="3635674"/>
            <a:ext cx="3453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err="1"/>
              <a:t>NtQueryInformationProcess</a:t>
            </a:r>
            <a:endParaRPr lang="tr-TR" sz="2000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FE9A45E-727C-1D90-5076-351C163BCAC7}"/>
              </a:ext>
            </a:extLst>
          </p:cNvPr>
          <p:cNvSpPr txBox="1"/>
          <p:nvPr/>
        </p:nvSpPr>
        <p:spPr>
          <a:xfrm>
            <a:off x="1496262" y="4175395"/>
            <a:ext cx="218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tr-TR" dirty="0" err="1"/>
              <a:t>ProcessDebugPort</a:t>
            </a:r>
            <a:endParaRPr lang="tr-TR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F701C7F1-3A4F-B421-1665-676501E3F889}"/>
              </a:ext>
            </a:extLst>
          </p:cNvPr>
          <p:cNvSpPr txBox="1"/>
          <p:nvPr/>
        </p:nvSpPr>
        <p:spPr>
          <a:xfrm>
            <a:off x="1496262" y="4601420"/>
            <a:ext cx="2261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tr-TR" dirty="0" err="1"/>
              <a:t>ProcessDebugFlags</a:t>
            </a:r>
            <a:endParaRPr lang="tr-TR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953FEB46-9D1E-BC4C-D2C2-1783CB6BE548}"/>
              </a:ext>
            </a:extLst>
          </p:cNvPr>
          <p:cNvSpPr txBox="1"/>
          <p:nvPr/>
        </p:nvSpPr>
        <p:spPr>
          <a:xfrm>
            <a:off x="1496262" y="4988342"/>
            <a:ext cx="3079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tr-TR" dirty="0" err="1"/>
              <a:t>ProcessDebugObjectHandle</a:t>
            </a:r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822BB6D3-047B-7D9B-E4BC-D72FEA63CA0A}"/>
              </a:ext>
            </a:extLst>
          </p:cNvPr>
          <p:cNvSpPr txBox="1"/>
          <p:nvPr/>
        </p:nvSpPr>
        <p:spPr>
          <a:xfrm>
            <a:off x="1219680" y="5474080"/>
            <a:ext cx="2007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err="1"/>
              <a:t>FindWindow</a:t>
            </a:r>
            <a:r>
              <a:rPr lang="tr-TR" sz="2000" dirty="0"/>
              <a:t>()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BD40DBE8-2FF5-0315-153C-D1D4CA333E71}"/>
              </a:ext>
            </a:extLst>
          </p:cNvPr>
          <p:cNvSpPr txBox="1"/>
          <p:nvPr/>
        </p:nvSpPr>
        <p:spPr>
          <a:xfrm>
            <a:off x="7222873" y="843379"/>
            <a:ext cx="3189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/>
              <a:t>2. Manuel Kontroller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375C0338-4793-5A2F-7E3D-841F998A5489}"/>
              </a:ext>
            </a:extLst>
          </p:cNvPr>
          <p:cNvSpPr txBox="1"/>
          <p:nvPr/>
        </p:nvSpPr>
        <p:spPr>
          <a:xfrm>
            <a:off x="7573641" y="1500326"/>
            <a:ext cx="2651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err="1"/>
              <a:t>PEB!BeingDebugged</a:t>
            </a:r>
            <a:endParaRPr lang="tr-TR" sz="2000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BDD59E92-1139-8B72-932F-528DAA65AAE7}"/>
              </a:ext>
            </a:extLst>
          </p:cNvPr>
          <p:cNvSpPr txBox="1"/>
          <p:nvPr/>
        </p:nvSpPr>
        <p:spPr>
          <a:xfrm>
            <a:off x="7568951" y="2034163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 </a:t>
            </a:r>
            <a:r>
              <a:rPr lang="tr-TR" sz="2000" dirty="0" err="1"/>
              <a:t>NtGlobalFlag</a:t>
            </a:r>
            <a:endParaRPr lang="tr-TR" sz="2000" dirty="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BDB206E9-876B-E934-8670-69BBD2DE4C8E}"/>
              </a:ext>
            </a:extLst>
          </p:cNvPr>
          <p:cNvSpPr txBox="1"/>
          <p:nvPr/>
        </p:nvSpPr>
        <p:spPr>
          <a:xfrm>
            <a:off x="7573641" y="2568000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err="1"/>
              <a:t>Heap</a:t>
            </a:r>
            <a:r>
              <a:rPr lang="tr-TR" sz="2000" dirty="0"/>
              <a:t> </a:t>
            </a:r>
            <a:r>
              <a:rPr lang="tr-TR" sz="2000" dirty="0" err="1"/>
              <a:t>Flags</a:t>
            </a:r>
            <a:endParaRPr lang="tr-TR" dirty="0"/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ABCE1D7A-16C3-BFFB-E4D0-31AD5A80B463}"/>
              </a:ext>
            </a:extLst>
          </p:cNvPr>
          <p:cNvSpPr txBox="1"/>
          <p:nvPr/>
        </p:nvSpPr>
        <p:spPr>
          <a:xfrm>
            <a:off x="7568951" y="3123737"/>
            <a:ext cx="2224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err="1"/>
              <a:t>Heap</a:t>
            </a:r>
            <a:r>
              <a:rPr lang="tr-TR" sz="2000" dirty="0"/>
              <a:t> </a:t>
            </a:r>
            <a:r>
              <a:rPr lang="tr-TR" sz="2000" dirty="0" err="1"/>
              <a:t>Protection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18114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757A78-10FC-5B4D-C682-8D87BB5DA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dirty="0" err="1"/>
              <a:t>IsDebuggerPresent</a:t>
            </a:r>
            <a:r>
              <a:rPr lang="tr-TR" sz="3200" dirty="0"/>
              <a:t>()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F5275C-D85A-D502-3528-4667355C0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5936" cy="4351338"/>
          </a:xfrm>
        </p:spPr>
        <p:txBody>
          <a:bodyPr>
            <a:normAutofit/>
          </a:bodyPr>
          <a:lstStyle/>
          <a:p>
            <a:r>
              <a:rPr lang="tr-TR" sz="2400" b="0" i="0" u="none" strike="noStrike" dirty="0" err="1">
                <a:effectLst/>
                <a:latin typeface="YACgEZ1cb1Q 0"/>
              </a:rPr>
              <a:t>IsDebuggerPresent</a:t>
            </a:r>
            <a:r>
              <a:rPr lang="tr-TR" sz="2400" b="0" i="0" u="none" strike="noStrike" dirty="0">
                <a:effectLst/>
                <a:latin typeface="YACgEZ1cb1Q 0"/>
              </a:rPr>
              <a:t>(), kernel32.dll içerisinde bulunan bir Windows </a:t>
            </a:r>
            <a:r>
              <a:rPr lang="tr-TR" sz="2400" b="0" i="0" u="none" strike="noStrike" dirty="0" err="1">
                <a:effectLst/>
                <a:latin typeface="YACgEZ1cb1Q 0"/>
              </a:rPr>
              <a:t>API'ıdır</a:t>
            </a:r>
            <a:r>
              <a:rPr lang="tr-TR" sz="2400" b="0" i="0" u="none" strike="noStrike" dirty="0">
                <a:effectLst/>
                <a:latin typeface="YACgEZ1cb1Q 0"/>
              </a:rPr>
              <a:t>. </a:t>
            </a:r>
          </a:p>
          <a:p>
            <a:pPr marL="0" indent="0">
              <a:buNone/>
            </a:pPr>
            <a:endParaRPr lang="tr-TR" sz="2400" dirty="0">
              <a:effectLst/>
              <a:latin typeface="YACgEZ1cb1Q 0"/>
            </a:endParaRPr>
          </a:p>
          <a:p>
            <a:r>
              <a:rPr lang="tr-TR" sz="2400" b="0" i="0" u="none" strike="noStrike" dirty="0">
                <a:effectLst/>
                <a:latin typeface="YACgEZ1cb1Q 0"/>
              </a:rPr>
              <a:t>Bu fonksiyon ile </a:t>
            </a:r>
            <a:r>
              <a:rPr lang="tr-TR" sz="2400" b="0" i="0" u="none" strike="noStrike" dirty="0" err="1">
                <a:effectLst/>
                <a:latin typeface="YACgEZ1cb1Q 0"/>
              </a:rPr>
              <a:t>user-mode</a:t>
            </a:r>
            <a:r>
              <a:rPr lang="tr-TR" sz="2400" b="0" i="0" u="none" strike="noStrike" dirty="0">
                <a:effectLst/>
                <a:latin typeface="YACgEZ1cb1Q 0"/>
              </a:rPr>
              <a:t> içerisinde herhangi bir </a:t>
            </a:r>
            <a:r>
              <a:rPr lang="tr-TR" sz="2400" b="0" i="0" u="none" strike="noStrike" dirty="0" err="1">
                <a:effectLst/>
                <a:latin typeface="YACgEZ1cb1Q 0"/>
              </a:rPr>
              <a:t>debugger</a:t>
            </a:r>
            <a:r>
              <a:rPr lang="tr-TR" sz="2400" b="0" i="0" u="none" strike="noStrike" dirty="0">
                <a:effectLst/>
                <a:latin typeface="YACgEZ1cb1Q 0"/>
              </a:rPr>
              <a:t> kullanılıp kullanılmadığını öğrenmek için kullanılır. </a:t>
            </a:r>
          </a:p>
          <a:p>
            <a:pPr marL="0" indent="0">
              <a:buNone/>
            </a:pPr>
            <a:endParaRPr lang="tr-TR" sz="2400" dirty="0">
              <a:effectLst/>
              <a:latin typeface="YACgEZ1cb1Q 0"/>
            </a:endParaRPr>
          </a:p>
          <a:p>
            <a:r>
              <a:rPr lang="tr-TR" sz="2400" b="0" i="0" u="none" strike="noStrike" dirty="0">
                <a:effectLst/>
                <a:latin typeface="YACgEZ1cb1Q 0"/>
              </a:rPr>
              <a:t>PEB yapısının ikinci </a:t>
            </a:r>
            <a:r>
              <a:rPr lang="tr-TR" sz="2400" b="0" i="0" u="none" strike="noStrike" dirty="0" err="1">
                <a:effectLst/>
                <a:latin typeface="YACgEZ1cb1Q 0"/>
              </a:rPr>
              <a:t>flag'ı</a:t>
            </a:r>
            <a:r>
              <a:rPr lang="tr-TR" sz="2400" b="0" i="0" u="none" strike="noStrike" dirty="0">
                <a:effectLst/>
                <a:latin typeface="YACgEZ1cb1Q 0"/>
              </a:rPr>
              <a:t> olan </a:t>
            </a:r>
            <a:r>
              <a:rPr lang="tr-TR" sz="2400" b="0" i="0" u="none" strike="noStrike" dirty="0" err="1">
                <a:effectLst/>
                <a:latin typeface="YACgEZ1cb1Q 0"/>
              </a:rPr>
              <a:t>BeingDebugged</a:t>
            </a:r>
            <a:r>
              <a:rPr lang="tr-TR" sz="2400" b="0" i="0" u="none" strike="noStrike" dirty="0">
                <a:effectLst/>
                <a:latin typeface="YACgEZ1cb1Q 0"/>
              </a:rPr>
              <a:t> ile etkileşim yaratarak </a:t>
            </a:r>
            <a:r>
              <a:rPr lang="tr-TR" sz="2400" b="0" i="0" u="none" strike="noStrike" dirty="0" err="1">
                <a:effectLst/>
                <a:latin typeface="YACgEZ1cb1Q 0"/>
              </a:rPr>
              <a:t>process'in</a:t>
            </a:r>
            <a:r>
              <a:rPr lang="tr-TR" sz="2400" b="0" i="0" u="none" strike="noStrike" dirty="0">
                <a:effectLst/>
                <a:latin typeface="YACgEZ1cb1Q 0"/>
              </a:rPr>
              <a:t> </a:t>
            </a:r>
            <a:r>
              <a:rPr lang="tr-TR" sz="2400" b="0" i="0" u="none" strike="noStrike" dirty="0" err="1">
                <a:effectLst/>
                <a:latin typeface="YACgEZ1cb1Q 0"/>
              </a:rPr>
              <a:t>debug</a:t>
            </a:r>
            <a:r>
              <a:rPr lang="tr-TR" sz="2400" b="0" i="0" u="none" strike="noStrike" dirty="0">
                <a:effectLst/>
                <a:latin typeface="YACgEZ1cb1Q 0"/>
              </a:rPr>
              <a:t> edilip edilmediğini anlar. </a:t>
            </a:r>
            <a:endParaRPr lang="tr-TR" sz="2400" dirty="0">
              <a:effectLst/>
              <a:latin typeface="YACgEZ1cb1Q 0"/>
            </a:endParaRPr>
          </a:p>
          <a:p>
            <a:endParaRPr lang="tr-TR" sz="24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E747768-59AD-E7FE-DC44-01AC0EDBE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00" y="5449003"/>
            <a:ext cx="8352357" cy="55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75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327D4B-3130-446A-AEA3-73F7AE7F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0" i="0" u="none" strike="noStrike" dirty="0">
                <a:effectLst/>
              </a:rPr>
              <a:t>Anti Debugging Koruması Teknikleri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C2DC0DA-EE07-EE17-C505-89FCA7B35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4453" cy="4351338"/>
          </a:xfrm>
        </p:spPr>
        <p:txBody>
          <a:bodyPr>
            <a:normAutofit/>
          </a:bodyPr>
          <a:lstStyle/>
          <a:p>
            <a:r>
              <a:rPr lang="tr-TR" sz="2000" b="0" i="0" u="none" strike="noStrike" dirty="0">
                <a:effectLst/>
              </a:rPr>
              <a:t>Programlarda oluşup, yazılımcıyı delirten </a:t>
            </a:r>
            <a:r>
              <a:rPr lang="tr-TR" sz="2000" b="0" i="0" u="none" strike="noStrike" dirty="0" err="1">
                <a:effectLst/>
              </a:rPr>
              <a:t>buglar'ı</a:t>
            </a:r>
            <a:r>
              <a:rPr lang="tr-TR" sz="2000" b="0" i="0" u="none" strike="noStrike" dirty="0">
                <a:effectLst/>
              </a:rPr>
              <a:t> bulmak için kullanılan yönteme </a:t>
            </a:r>
            <a:r>
              <a:rPr lang="tr-TR" sz="2000" b="0" i="0" u="none" strike="noStrike" dirty="0" err="1">
                <a:effectLst/>
              </a:rPr>
              <a:t>debugging</a:t>
            </a:r>
            <a:r>
              <a:rPr lang="tr-TR" sz="2000" b="0" i="0" u="none" strike="noStrike" dirty="0">
                <a:effectLst/>
              </a:rPr>
              <a:t> (hata ayıklama) denir.</a:t>
            </a:r>
          </a:p>
          <a:p>
            <a:endParaRPr lang="tr-TR" sz="2000" dirty="0"/>
          </a:p>
          <a:p>
            <a:r>
              <a:rPr lang="tr-TR" sz="2000" b="0" i="0" u="none" strike="noStrike" dirty="0">
                <a:effectLst/>
              </a:rPr>
              <a:t>Debugging, aynı zamanda işletim sistemleri tarafından da yapılır. (</a:t>
            </a:r>
            <a:r>
              <a:rPr lang="tr-TR" sz="2000" b="0" i="0" u="none" strike="noStrike" dirty="0" err="1">
                <a:effectLst/>
              </a:rPr>
              <a:t>bkz</a:t>
            </a:r>
            <a:r>
              <a:rPr lang="tr-TR" sz="2000" b="0" i="0" u="none" strike="noStrike" dirty="0">
                <a:effectLst/>
              </a:rPr>
              <a:t>: </a:t>
            </a:r>
            <a:r>
              <a:rPr lang="tr-TR" sz="2000" b="0" i="0" u="none" strike="noStrike" dirty="0" err="1">
                <a:effectLst/>
              </a:rPr>
              <a:t>Error</a:t>
            </a:r>
            <a:r>
              <a:rPr lang="tr-TR" sz="2000" b="0" i="0" u="none" strike="noStrike" dirty="0">
                <a:effectLst/>
              </a:rPr>
              <a:t>-Handling)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3BCE506-CF8E-40EF-D0C1-79AAA07BC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882" y="2221833"/>
            <a:ext cx="4244672" cy="2814888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9BE350C9-7E0F-31B8-FFA1-B721C4DE50F4}"/>
              </a:ext>
            </a:extLst>
          </p:cNvPr>
          <p:cNvSpPr txBox="1"/>
          <p:nvPr/>
        </p:nvSpPr>
        <p:spPr>
          <a:xfrm>
            <a:off x="7383882" y="5244700"/>
            <a:ext cx="5150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Kaynak - </a:t>
            </a:r>
            <a:r>
              <a:rPr lang="tr-TR" dirty="0">
                <a:hlinkClick r:id="rId3"/>
              </a:rPr>
              <a:t>https://dev.to/crimsonmed/reverse-engineering-game-files-217e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09753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612722-37DA-7249-F3B4-BA455D2C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dirty="0" err="1"/>
              <a:t>OutputDebugString</a:t>
            </a:r>
            <a:r>
              <a:rPr lang="tr-TR" sz="3200" dirty="0"/>
              <a:t>()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586CBE1-04A4-2529-2476-050EA659F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r>
              <a:rPr lang="tr-TR" sz="2000" b="0" i="0" u="none" strike="noStrike" dirty="0" err="1">
                <a:effectLst/>
              </a:rPr>
              <a:t>Debugger</a:t>
            </a:r>
            <a:r>
              <a:rPr lang="tr-TR" sz="2000" b="0" i="0" u="none" strike="noStrike" dirty="0">
                <a:effectLst/>
              </a:rPr>
              <a:t> içerisine bir </a:t>
            </a:r>
            <a:r>
              <a:rPr lang="tr-TR" sz="2000" b="0" i="0" u="none" strike="noStrike" dirty="0" err="1">
                <a:effectLst/>
              </a:rPr>
              <a:t>string</a:t>
            </a:r>
            <a:r>
              <a:rPr lang="tr-TR" sz="2000" b="0" i="0" u="none" strike="noStrike" dirty="0">
                <a:effectLst/>
              </a:rPr>
              <a:t> yayınlamak için kullanılır. </a:t>
            </a:r>
          </a:p>
          <a:p>
            <a:endParaRPr lang="tr-TR" sz="2400" dirty="0"/>
          </a:p>
          <a:p>
            <a:r>
              <a:rPr lang="tr-TR" sz="2000" b="0" i="0" u="none" strike="noStrike" dirty="0">
                <a:effectLst/>
                <a:latin typeface="YACgEZ1cb1Q 0"/>
              </a:rPr>
              <a:t>Farklı olarak eğer </a:t>
            </a:r>
            <a:r>
              <a:rPr lang="tr-TR" sz="2000" b="0" i="0" u="none" strike="noStrike" dirty="0" err="1">
                <a:effectLst/>
                <a:latin typeface="YACgEZ1cb1Q 0"/>
              </a:rPr>
              <a:t>process</a:t>
            </a:r>
            <a:r>
              <a:rPr lang="tr-TR" sz="2000" b="0" i="0" u="none" strike="noStrike" dirty="0">
                <a:effectLst/>
                <a:latin typeface="YACgEZ1cb1Q 0"/>
              </a:rPr>
              <a:t> </a:t>
            </a:r>
            <a:r>
              <a:rPr lang="tr-TR" sz="2000" b="0" i="0" u="none" strike="noStrike" dirty="0" err="1">
                <a:effectLst/>
                <a:latin typeface="YACgEZ1cb1Q 0"/>
              </a:rPr>
              <a:t>debugger</a:t>
            </a:r>
            <a:r>
              <a:rPr lang="tr-TR" sz="2000" b="0" i="0" u="none" strike="noStrike" dirty="0">
                <a:effectLst/>
                <a:latin typeface="YACgEZ1cb1Q 0"/>
              </a:rPr>
              <a:t> içerisine </a:t>
            </a:r>
            <a:r>
              <a:rPr lang="tr-TR" sz="2000" b="0" i="0" u="none" strike="noStrike" dirty="0" err="1">
                <a:effectLst/>
                <a:latin typeface="YACgEZ1cb1Q 0"/>
              </a:rPr>
              <a:t>attach</a:t>
            </a:r>
            <a:r>
              <a:rPr lang="tr-TR" sz="2000" b="0" i="0" u="none" strike="noStrike" dirty="0">
                <a:effectLst/>
                <a:latin typeface="YACgEZ1cb1Q 0"/>
              </a:rPr>
              <a:t> edilmişse, </a:t>
            </a:r>
            <a:r>
              <a:rPr lang="tr-TR" sz="2000" b="0" i="0" u="none" strike="noStrike" dirty="0" err="1">
                <a:effectLst/>
                <a:latin typeface="YACgEZ1cb1Q 0"/>
              </a:rPr>
              <a:t>string</a:t>
            </a:r>
            <a:r>
              <a:rPr lang="tr-TR" sz="2000" b="0" i="0" u="none" strike="noStrike" dirty="0">
                <a:effectLst/>
                <a:latin typeface="YACgEZ1cb1Q 0"/>
              </a:rPr>
              <a:t> </a:t>
            </a:r>
            <a:r>
              <a:rPr lang="tr-TR" sz="2000" b="0" i="0" u="none" strike="noStrike" dirty="0" err="1">
                <a:effectLst/>
                <a:latin typeface="YACgEZ1cb1Q 0"/>
              </a:rPr>
              <a:t>debugger</a:t>
            </a:r>
            <a:r>
              <a:rPr lang="tr-TR" sz="2000" b="0" i="0" u="none" strike="noStrike" dirty="0">
                <a:effectLst/>
                <a:latin typeface="YACgEZ1cb1Q 0"/>
              </a:rPr>
              <a:t> içerisinde görüntülenir. </a:t>
            </a:r>
          </a:p>
          <a:p>
            <a:pPr marL="0" indent="0">
              <a:buNone/>
            </a:pPr>
            <a:endParaRPr lang="tr-TR" sz="2000" dirty="0">
              <a:effectLst/>
              <a:latin typeface="YACgEZ1cb1Q 0"/>
            </a:endParaRPr>
          </a:p>
          <a:p>
            <a:r>
              <a:rPr lang="tr-TR" sz="2000" b="0" i="0" u="none" strike="noStrike" dirty="0">
                <a:effectLst/>
                <a:latin typeface="YACgEZ1cb1Q 0"/>
              </a:rPr>
              <a:t>Fakat eğer </a:t>
            </a:r>
            <a:r>
              <a:rPr lang="tr-TR" sz="2000" b="0" i="0" u="none" strike="noStrike" dirty="0" err="1">
                <a:effectLst/>
                <a:latin typeface="YACgEZ1cb1Q 0"/>
              </a:rPr>
              <a:t>process</a:t>
            </a:r>
            <a:r>
              <a:rPr lang="tr-TR" sz="2000" b="0" i="0" u="none" strike="noStrike" dirty="0">
                <a:effectLst/>
                <a:latin typeface="YACgEZ1cb1Q 0"/>
              </a:rPr>
              <a:t> herhangi bir </a:t>
            </a:r>
            <a:r>
              <a:rPr lang="tr-TR" sz="2000" b="0" i="0" u="none" strike="noStrike" dirty="0" err="1">
                <a:effectLst/>
                <a:latin typeface="YACgEZ1cb1Q 0"/>
              </a:rPr>
              <a:t>debugger</a:t>
            </a:r>
            <a:r>
              <a:rPr lang="tr-TR" sz="2000" b="0" i="0" u="none" strike="noStrike" dirty="0">
                <a:effectLst/>
                <a:latin typeface="YACgEZ1cb1Q 0"/>
              </a:rPr>
              <a:t> içerisine </a:t>
            </a:r>
            <a:r>
              <a:rPr lang="tr-TR" sz="2000" b="0" i="0" u="none" strike="noStrike" dirty="0" err="1">
                <a:effectLst/>
                <a:latin typeface="YACgEZ1cb1Q 0"/>
              </a:rPr>
              <a:t>attach</a:t>
            </a:r>
            <a:r>
              <a:rPr lang="tr-TR" sz="2000" b="0" i="0" u="none" strike="noStrike" dirty="0">
                <a:effectLst/>
                <a:latin typeface="YACgEZ1cb1Q 0"/>
              </a:rPr>
              <a:t> değilse, </a:t>
            </a:r>
            <a:r>
              <a:rPr lang="tr-TR" sz="2000" b="0" i="0" u="none" strike="noStrike" dirty="0" err="1">
                <a:effectLst/>
                <a:latin typeface="YACgEZ1cb1Q 0"/>
              </a:rPr>
              <a:t>string</a:t>
            </a:r>
            <a:r>
              <a:rPr lang="tr-TR" sz="2000" b="0" i="0" u="none" strike="noStrike" dirty="0">
                <a:effectLst/>
                <a:latin typeface="YACgEZ1cb1Q 0"/>
              </a:rPr>
              <a:t> görüntülenmez onun yerine </a:t>
            </a:r>
            <a:r>
              <a:rPr lang="tr-TR" sz="2000" b="0" i="0" u="none" strike="noStrike" dirty="0" err="1">
                <a:effectLst/>
                <a:latin typeface="YACgEZ1cb1Q 0"/>
              </a:rPr>
              <a:t>LastError</a:t>
            </a:r>
            <a:r>
              <a:rPr lang="tr-TR" sz="2000" b="0" i="0" u="none" strike="noStrike" dirty="0">
                <a:effectLst/>
                <a:latin typeface="YACgEZ1cb1Q 0"/>
              </a:rPr>
              <a:t> set edilir.</a:t>
            </a:r>
            <a:endParaRPr lang="tr-TR" sz="2000" dirty="0">
              <a:effectLst/>
              <a:latin typeface="YACgEZ1cb1Q 0"/>
            </a:endParaRPr>
          </a:p>
          <a:p>
            <a:endParaRPr lang="tr-TR" sz="24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A13AD8F-103D-8396-E737-B14083C4C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323" y="1690688"/>
            <a:ext cx="5090880" cy="344147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66F7FAAF-7000-B31C-013C-AC1534FE4A9A}"/>
              </a:ext>
            </a:extLst>
          </p:cNvPr>
          <p:cNvSpPr txBox="1"/>
          <p:nvPr/>
        </p:nvSpPr>
        <p:spPr>
          <a:xfrm>
            <a:off x="7306588" y="5398960"/>
            <a:ext cx="4333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Source - </a:t>
            </a:r>
            <a:r>
              <a:rPr lang="tr-TR" sz="1200" dirty="0">
                <a:hlinkClick r:id="rId3"/>
              </a:rPr>
              <a:t>https://malgamy.github.io/revese-enginnering/Anti-debugging-and-anti-tracing-techniques5/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005802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E99B4E-3FE7-715E-E3A8-6A7876F6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 err="1"/>
              <a:t>GetTickCount</a:t>
            </a:r>
            <a:r>
              <a:rPr lang="tr-TR" sz="3200" dirty="0"/>
              <a:t>()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6C34368-9CB6-C723-DF5A-0C3393DAB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096" y="5463772"/>
            <a:ext cx="5708904" cy="4351338"/>
          </a:xfrm>
        </p:spPr>
        <p:txBody>
          <a:bodyPr>
            <a:normAutofit/>
          </a:bodyPr>
          <a:lstStyle/>
          <a:p>
            <a:r>
              <a:rPr lang="tr-TR" sz="2000" b="0" i="0" u="none" strike="noStrike" dirty="0">
                <a:effectLst/>
              </a:rPr>
              <a:t>Anti Debugging için iki adet </a:t>
            </a:r>
            <a:r>
              <a:rPr lang="tr-TR" sz="2000" b="0" i="0" u="none" strike="noStrike" dirty="0" err="1">
                <a:effectLst/>
              </a:rPr>
              <a:t>GetTickCount</a:t>
            </a:r>
            <a:r>
              <a:rPr lang="tr-TR" sz="2000" b="0" i="0" u="none" strike="noStrike" dirty="0">
                <a:effectLst/>
              </a:rPr>
              <a:t> fonksiyonu kullanılır. Daha sonrasında ikisinin arasındaki fark alınır. </a:t>
            </a:r>
            <a:endParaRPr lang="tr-TR" sz="3200" b="0" i="0" u="none" strike="noStrike" dirty="0">
              <a:effectLst/>
              <a:latin typeface="YACgEZ1cb1Q 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80F4527-C1DE-8262-3FEC-2EDC404D5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50" y="1690688"/>
            <a:ext cx="9419054" cy="2568057"/>
          </a:xfrm>
          <a:prstGeom prst="rect">
            <a:avLst/>
          </a:prstGeom>
        </p:spPr>
      </p:pic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9CDB64B8-ECF4-3CAA-0040-8F660F42954A}"/>
              </a:ext>
            </a:extLst>
          </p:cNvPr>
          <p:cNvSpPr txBox="1">
            <a:spLocks/>
          </p:cNvSpPr>
          <p:nvPr/>
        </p:nvSpPr>
        <p:spPr>
          <a:xfrm>
            <a:off x="1242850" y="5463772"/>
            <a:ext cx="50261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>
                <a:latin typeface="YACgEZ1cb1Q 0"/>
              </a:rPr>
              <a:t>KUSER_SHARED_DATA sayfası ile sistemin başlangıcı üzerinden geçen 49.7 güne kadar sayım yapar.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5131190E-9F5B-CE68-3054-91B84B05FAED}"/>
              </a:ext>
            </a:extLst>
          </p:cNvPr>
          <p:cNvSpPr txBox="1"/>
          <p:nvPr/>
        </p:nvSpPr>
        <p:spPr>
          <a:xfrm>
            <a:off x="3618305" y="4522704"/>
            <a:ext cx="5729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Source - </a:t>
            </a:r>
            <a:r>
              <a:rPr lang="tr-TR" sz="1600" dirty="0">
                <a:hlinkClick r:id="rId3"/>
              </a:rPr>
              <a:t>https://bin.re/blog/crackmes-de-simple-res-crackme-v03/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673437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04A0D7-B29A-ACEA-E61A-6EA4D8ED7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 err="1"/>
              <a:t>CheckRemoteDebuggerPresent</a:t>
            </a:r>
            <a:r>
              <a:rPr lang="tr-TR" sz="3200" dirty="0"/>
              <a:t>()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D209E7E-78B2-F311-1E56-DC9E3C9EE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8717" cy="4351338"/>
          </a:xfrm>
        </p:spPr>
        <p:txBody>
          <a:bodyPr/>
          <a:lstStyle/>
          <a:p>
            <a:r>
              <a:rPr lang="tr-TR" sz="2000" b="0" i="0" u="none" strike="noStrike" dirty="0">
                <a:effectLst/>
              </a:rPr>
              <a:t>Bir </a:t>
            </a:r>
            <a:r>
              <a:rPr lang="tr-TR" sz="2000" b="0" i="0" u="none" strike="noStrike" dirty="0" err="1">
                <a:effectLst/>
              </a:rPr>
              <a:t>process'in</a:t>
            </a:r>
            <a:r>
              <a:rPr lang="tr-TR" sz="2000" b="0" i="0" u="none" strike="noStrike" dirty="0">
                <a:effectLst/>
              </a:rPr>
              <a:t> herhangi bir </a:t>
            </a:r>
            <a:r>
              <a:rPr lang="tr-TR" sz="2000" b="0" i="0" u="none" strike="noStrike" dirty="0" err="1">
                <a:effectLst/>
              </a:rPr>
              <a:t>debugger</a:t>
            </a:r>
            <a:r>
              <a:rPr lang="tr-TR" sz="2000" b="0" i="0" u="none" strike="noStrike" dirty="0">
                <a:effectLst/>
              </a:rPr>
              <a:t> tarafından </a:t>
            </a:r>
            <a:r>
              <a:rPr lang="tr-TR" sz="2000" b="0" i="0" u="none" strike="noStrike" dirty="0" err="1">
                <a:effectLst/>
              </a:rPr>
              <a:t>debug</a:t>
            </a:r>
            <a:r>
              <a:rPr lang="tr-TR" sz="2000" b="0" i="0" u="none" strike="noStrike" dirty="0">
                <a:effectLst/>
              </a:rPr>
              <a:t> edilip edilmediğini anlamak için kullanılabilir. 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EDFFCF3-2FE0-B0C7-9457-134D6EA5B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4" y="4001294"/>
            <a:ext cx="6668431" cy="1448002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981EF451-583E-367D-EE63-A638700B1767}"/>
              </a:ext>
            </a:extLst>
          </p:cNvPr>
          <p:cNvSpPr txBox="1"/>
          <p:nvPr/>
        </p:nvSpPr>
        <p:spPr>
          <a:xfrm>
            <a:off x="6835066" y="1825625"/>
            <a:ext cx="45187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0" i="0" u="none" strike="noStrike" dirty="0">
                <a:effectLst/>
              </a:rPr>
              <a:t>Aynı zamanda sistemde herhangi bir </a:t>
            </a:r>
            <a:r>
              <a:rPr lang="tr-TR" sz="2000" b="0" i="0" u="none" strike="noStrike" dirty="0" err="1">
                <a:effectLst/>
              </a:rPr>
              <a:t>process'in</a:t>
            </a:r>
            <a:r>
              <a:rPr lang="tr-TR" sz="2000" b="0" i="0" u="none" strike="noStrike" dirty="0">
                <a:effectLst/>
              </a:rPr>
              <a:t> </a:t>
            </a:r>
            <a:r>
              <a:rPr lang="tr-TR" sz="2000" b="0" i="0" u="none" strike="noStrike" dirty="0" err="1">
                <a:effectLst/>
              </a:rPr>
              <a:t>debug</a:t>
            </a:r>
            <a:r>
              <a:rPr lang="tr-TR" sz="2000" b="0" i="0" u="none" strike="noStrike" dirty="0">
                <a:effectLst/>
              </a:rPr>
              <a:t> edildiğini de anlayabilir.</a:t>
            </a:r>
            <a:endParaRPr lang="tr-T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000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293B741-47A8-DA1D-99AB-CD63D1DC18A6}"/>
              </a:ext>
            </a:extLst>
          </p:cNvPr>
          <p:cNvSpPr txBox="1"/>
          <p:nvPr/>
        </p:nvSpPr>
        <p:spPr>
          <a:xfrm>
            <a:off x="4676630" y="5659241"/>
            <a:ext cx="2560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Source - </a:t>
            </a:r>
            <a:r>
              <a:rPr lang="tr-TR" sz="1400" dirty="0">
                <a:hlinkClick r:id="rId3"/>
              </a:rPr>
              <a:t>https://blog.jkns.kr/597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4138144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951D89-012A-512A-AA91-2C30E8FA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68" y="150521"/>
            <a:ext cx="10515600" cy="1325563"/>
          </a:xfrm>
        </p:spPr>
        <p:txBody>
          <a:bodyPr/>
          <a:lstStyle/>
          <a:p>
            <a:r>
              <a:rPr lang="tr-TR" dirty="0" err="1"/>
              <a:t>NtQueryInformationFlag</a:t>
            </a:r>
            <a:r>
              <a:rPr lang="tr-TR" dirty="0"/>
              <a:t>()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0195EA-2545-66FF-A411-7EFBC71E5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047" y="1476084"/>
            <a:ext cx="6619044" cy="4351338"/>
          </a:xfrm>
        </p:spPr>
        <p:txBody>
          <a:bodyPr>
            <a:normAutofit/>
          </a:bodyPr>
          <a:lstStyle/>
          <a:p>
            <a:r>
              <a:rPr lang="tr-TR" sz="2000" b="0" i="0" u="none" strike="noStrike" dirty="0">
                <a:effectLst/>
              </a:rPr>
              <a:t>Belirli </a:t>
            </a:r>
            <a:r>
              <a:rPr lang="tr-TR" sz="2000" b="0" i="0" u="none" strike="noStrike" dirty="0" err="1">
                <a:effectLst/>
              </a:rPr>
              <a:t>process</a:t>
            </a:r>
            <a:r>
              <a:rPr lang="tr-TR" sz="2000" b="0" i="0" u="none" strike="noStrike" dirty="0">
                <a:effectLst/>
              </a:rPr>
              <a:t> hakkında bilgi döndürür. Fakat bu </a:t>
            </a:r>
            <a:r>
              <a:rPr lang="tr-TR" sz="2000" b="0" i="0" u="none" strike="noStrike" dirty="0" err="1">
                <a:effectLst/>
              </a:rPr>
              <a:t>process</a:t>
            </a:r>
            <a:r>
              <a:rPr lang="tr-TR" sz="2000" b="0" i="0" u="none" strike="noStrike" dirty="0">
                <a:effectLst/>
              </a:rPr>
              <a:t> anti </a:t>
            </a:r>
            <a:r>
              <a:rPr lang="tr-TR" sz="2000" b="0" i="0" u="none" strike="noStrike" dirty="0" err="1">
                <a:effectLst/>
              </a:rPr>
              <a:t>debug</a:t>
            </a:r>
            <a:r>
              <a:rPr lang="tr-TR" sz="2000" b="0" i="0" u="none" strike="noStrike" dirty="0">
                <a:effectLst/>
              </a:rPr>
              <a:t> bağlamını </a:t>
            </a:r>
            <a:r>
              <a:rPr lang="tr-TR" sz="2000" b="0" i="0" u="none" strike="noStrike" dirty="0" err="1">
                <a:effectLst/>
              </a:rPr>
              <a:t>flaglar</a:t>
            </a:r>
            <a:r>
              <a:rPr lang="tr-TR" sz="2000" b="0" i="0" u="none" strike="noStrike" dirty="0">
                <a:effectLst/>
              </a:rPr>
              <a:t> ile gerçekleştirir. </a:t>
            </a:r>
            <a:endParaRPr lang="tr-TR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67A88FE-D4F4-FD2C-096E-62DF3DD37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67" y="2565628"/>
            <a:ext cx="6774802" cy="338740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1D7AE0A5-7645-93C6-A58C-406946A092DC}"/>
              </a:ext>
            </a:extLst>
          </p:cNvPr>
          <p:cNvSpPr txBox="1"/>
          <p:nvPr/>
        </p:nvSpPr>
        <p:spPr>
          <a:xfrm>
            <a:off x="4094568" y="6078635"/>
            <a:ext cx="3731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Source - </a:t>
            </a:r>
            <a:r>
              <a:rPr lang="tr-TR" sz="1200" dirty="0">
                <a:hlinkClick r:id="rId3"/>
              </a:rPr>
              <a:t>https://www.intofilm.org/films/reviews/869154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298340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4B7772-4933-1CF9-8131-360DED90F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0" i="0" u="none" strike="noStrike" dirty="0" err="1">
                <a:effectLst/>
              </a:rPr>
              <a:t>ProcessDebugPort</a:t>
            </a:r>
            <a:r>
              <a:rPr lang="tr-TR" sz="3200" b="0" i="0" u="none" strike="noStrike" dirty="0">
                <a:effectLst/>
              </a:rPr>
              <a:t> (</a:t>
            </a:r>
            <a:r>
              <a:rPr lang="tr-TR" sz="3200" b="0" i="0" u="none" strike="noStrike" dirty="0" err="1">
                <a:effectLst/>
              </a:rPr>
              <a:t>NtQueryInformationProcess</a:t>
            </a:r>
            <a:r>
              <a:rPr lang="tr-TR" sz="3200" b="0" i="0" u="none" strike="noStrike" dirty="0">
                <a:effectLst/>
              </a:rPr>
              <a:t>)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807FBC-3B68-15DE-B2DE-AAAD3615A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12493" cy="4351338"/>
          </a:xfrm>
        </p:spPr>
        <p:txBody>
          <a:bodyPr>
            <a:normAutofit/>
          </a:bodyPr>
          <a:lstStyle/>
          <a:p>
            <a:r>
              <a:rPr lang="tr-TR" sz="1800" b="0" i="0" u="none" strike="noStrike" dirty="0" err="1">
                <a:effectLst/>
              </a:rPr>
              <a:t>Debug</a:t>
            </a:r>
            <a:r>
              <a:rPr lang="tr-TR" sz="1800" b="0" i="0" u="none" strike="noStrike" dirty="0">
                <a:effectLst/>
              </a:rPr>
              <a:t> edilen </a:t>
            </a:r>
            <a:r>
              <a:rPr lang="tr-TR" sz="1800" b="0" i="0" u="none" strike="noStrike" dirty="0" err="1">
                <a:effectLst/>
              </a:rPr>
              <a:t>process</a:t>
            </a:r>
            <a:r>
              <a:rPr lang="tr-TR" sz="1800" b="0" i="0" u="none" strike="noStrike" dirty="0">
                <a:effectLst/>
              </a:rPr>
              <a:t> üzerinden </a:t>
            </a:r>
            <a:r>
              <a:rPr lang="tr-TR" sz="1800" b="0" i="0" u="none" strike="noStrike" dirty="0" err="1">
                <a:effectLst/>
              </a:rPr>
              <a:t>debugger</a:t>
            </a:r>
            <a:r>
              <a:rPr lang="tr-TR" sz="1800" b="0" i="0" u="none" strike="noStrike" dirty="0">
                <a:effectLst/>
              </a:rPr>
              <a:t> portunun tespit edilmesi mümkündür.</a:t>
            </a:r>
          </a:p>
          <a:p>
            <a:endParaRPr lang="tr-TR" sz="1800" dirty="0"/>
          </a:p>
          <a:p>
            <a:r>
              <a:rPr lang="tr-TR" sz="1600" b="0" i="0" u="none" strike="noStrike" dirty="0">
                <a:effectLst/>
              </a:rPr>
              <a:t>DWORD = 0xFFFFFFFF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057913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B993B0-4CFC-C7CA-D5B2-DA7D686E2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200" i="0" u="none" strike="noStrike" dirty="0" err="1">
                <a:effectLst/>
              </a:rPr>
              <a:t>ProcessDebugFlag</a:t>
            </a:r>
            <a:r>
              <a:rPr lang="tr-TR" sz="3200" i="0" u="none" strike="noStrike" dirty="0">
                <a:effectLst/>
              </a:rPr>
              <a:t> (</a:t>
            </a:r>
            <a:r>
              <a:rPr lang="tr-TR" sz="3200" i="0" u="none" strike="noStrike" dirty="0" err="1">
                <a:effectLst/>
              </a:rPr>
              <a:t>NtQueryInformationProcess</a:t>
            </a:r>
            <a:r>
              <a:rPr lang="tr-TR" sz="3200" i="0" u="none" strike="noStrike" dirty="0">
                <a:effectLst/>
              </a:rPr>
              <a:t>)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E3E5941-A5A8-C3E0-0EBE-4A6BD427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9759" cy="4351338"/>
          </a:xfrm>
        </p:spPr>
        <p:txBody>
          <a:bodyPr>
            <a:normAutofit/>
          </a:bodyPr>
          <a:lstStyle/>
          <a:p>
            <a:r>
              <a:rPr lang="tr-TR" sz="2000" b="0" i="0" u="none" strike="noStrike" dirty="0">
                <a:effectLst/>
              </a:rPr>
              <a:t>EPROCESS </a:t>
            </a:r>
            <a:r>
              <a:rPr lang="tr-TR" sz="2000" b="0" i="0" u="none" strike="noStrike" dirty="0" err="1">
                <a:effectLst/>
              </a:rPr>
              <a:t>Structure'ı</a:t>
            </a:r>
            <a:r>
              <a:rPr lang="tr-TR" sz="2000" b="0" i="0" u="none" strike="noStrike" dirty="0">
                <a:effectLst/>
              </a:rPr>
              <a:t> </a:t>
            </a:r>
            <a:r>
              <a:rPr lang="tr-TR" sz="2000" b="0" i="0" u="none" strike="noStrike" dirty="0" err="1">
                <a:effectLst/>
              </a:rPr>
              <a:t>kernel</a:t>
            </a:r>
            <a:r>
              <a:rPr lang="tr-TR" sz="2000" b="0" i="0" u="none" strike="noStrike" dirty="0">
                <a:effectLst/>
              </a:rPr>
              <a:t> üzerinde bir objeye karşılık gelen </a:t>
            </a:r>
            <a:r>
              <a:rPr lang="tr-TR" sz="2000" b="0" i="0" u="none" strike="noStrike" dirty="0" err="1">
                <a:effectLst/>
              </a:rPr>
              <a:t>process'dir</a:t>
            </a:r>
            <a:r>
              <a:rPr lang="tr-TR" sz="2000" b="0" i="0" u="none" strike="noStrike" dirty="0">
                <a:effectLst/>
              </a:rPr>
              <a:t>.</a:t>
            </a:r>
          </a:p>
          <a:p>
            <a:endParaRPr lang="tr-TR" sz="2000" dirty="0"/>
          </a:p>
          <a:p>
            <a:r>
              <a:rPr lang="tr-TR" sz="2000" b="0" i="0" u="none" strike="noStrike" dirty="0">
                <a:effectLst/>
              </a:rPr>
              <a:t>Bu değerin ters değeri </a:t>
            </a:r>
            <a:r>
              <a:rPr lang="tr-TR" sz="2000" b="0" i="0" u="none" strike="noStrike" dirty="0" err="1">
                <a:effectLst/>
              </a:rPr>
              <a:t>ProcessDebugFlag</a:t>
            </a:r>
            <a:r>
              <a:rPr lang="tr-TR" sz="2000" b="0" i="0" u="none" strike="noStrike" dirty="0">
                <a:effectLst/>
              </a:rPr>
              <a:t> kullanılarak elde edilebilir. Return 0 ise, </a:t>
            </a:r>
            <a:r>
              <a:rPr lang="tr-TR" sz="2000" b="0" i="0" u="none" strike="noStrike" dirty="0" err="1">
                <a:effectLst/>
              </a:rPr>
              <a:t>debugger</a:t>
            </a:r>
            <a:r>
              <a:rPr lang="tr-TR" sz="2000" b="0" i="0" u="none" strike="noStrike" dirty="0">
                <a:effectLst/>
              </a:rPr>
              <a:t> aktiftir.</a:t>
            </a:r>
            <a:endParaRPr lang="tr-TR" sz="32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63353D6-675F-43AC-88BD-1A3068BF4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511" y="1825625"/>
            <a:ext cx="4390857" cy="3287873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B9AEFD01-E52A-930C-DF7D-6F8B70B49159}"/>
              </a:ext>
            </a:extLst>
          </p:cNvPr>
          <p:cNvSpPr txBox="1"/>
          <p:nvPr/>
        </p:nvSpPr>
        <p:spPr>
          <a:xfrm>
            <a:off x="7239379" y="5248435"/>
            <a:ext cx="479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Source - </a:t>
            </a:r>
            <a:r>
              <a:rPr lang="tr-TR" sz="1400" dirty="0">
                <a:hlinkClick r:id="rId3"/>
              </a:rPr>
              <a:t>https://soshace.com/node-js-lessons-script-debug-p2/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3793045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93B763-489A-5FB9-3199-A7576F7E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Autofit/>
          </a:bodyPr>
          <a:lstStyle/>
          <a:p>
            <a:r>
              <a:rPr lang="tr-TR" sz="3200" b="0" i="0" u="none" strike="noStrike" dirty="0" err="1">
                <a:effectLst/>
              </a:rPr>
              <a:t>ProcessDebugObjectHandle</a:t>
            </a:r>
            <a:r>
              <a:rPr lang="tr-TR" sz="3200" b="0" i="0" u="none" strike="noStrike" dirty="0">
                <a:effectLst/>
              </a:rPr>
              <a:t>(</a:t>
            </a:r>
            <a:r>
              <a:rPr lang="tr-TR" sz="3200" b="0" i="0" u="none" strike="noStrike" dirty="0" err="1">
                <a:effectLst/>
              </a:rPr>
              <a:t>NtQueryInformationProcess</a:t>
            </a:r>
            <a:r>
              <a:rPr lang="tr-TR" sz="3200" b="0" i="0" u="none" strike="noStrike" dirty="0">
                <a:effectLst/>
              </a:rPr>
              <a:t>)</a:t>
            </a:r>
            <a:br>
              <a:rPr lang="tr-TR" sz="3200" dirty="0">
                <a:effectLst/>
              </a:rPr>
            </a:b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1BD222-9AB6-2CB7-C631-35B48D07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5947" cy="4351338"/>
          </a:xfrm>
        </p:spPr>
        <p:txBody>
          <a:bodyPr>
            <a:normAutofit/>
          </a:bodyPr>
          <a:lstStyle/>
          <a:p>
            <a:r>
              <a:rPr lang="tr-TR" sz="2000" b="0" i="0" u="none" strike="noStrike" dirty="0">
                <a:effectLst/>
                <a:latin typeface="YACgEZ1cb1Q 0"/>
              </a:rPr>
              <a:t>Debugging başlangıcında oluşturulan </a:t>
            </a:r>
            <a:r>
              <a:rPr lang="tr-TR" sz="2000" b="0" i="0" u="none" strike="noStrike" dirty="0" err="1">
                <a:effectLst/>
                <a:latin typeface="YACgEZ1cb1Q 0"/>
              </a:rPr>
              <a:t>debug</a:t>
            </a:r>
            <a:r>
              <a:rPr lang="tr-TR" sz="2000" b="0" i="0" u="none" strike="noStrike" dirty="0">
                <a:effectLst/>
                <a:latin typeface="YACgEZ1cb1Q 0"/>
              </a:rPr>
              <a:t> </a:t>
            </a:r>
            <a:r>
              <a:rPr lang="tr-TR" sz="2000" b="0" i="0" u="none" strike="noStrike" dirty="0" err="1">
                <a:effectLst/>
                <a:latin typeface="YACgEZ1cb1Q 0"/>
              </a:rPr>
              <a:t>object</a:t>
            </a:r>
            <a:r>
              <a:rPr lang="tr-TR" sz="2000" b="0" i="0" u="none" strike="noStrike" dirty="0">
                <a:effectLst/>
                <a:latin typeface="YACgEZ1cb1Q 0"/>
              </a:rPr>
              <a:t> ile alakalıdır.</a:t>
            </a:r>
          </a:p>
          <a:p>
            <a:pPr marL="0" indent="0">
              <a:buNone/>
            </a:pPr>
            <a:endParaRPr lang="tr-TR" sz="2000" dirty="0">
              <a:effectLst/>
              <a:latin typeface="YACgEZ1cb1Q 0"/>
            </a:endParaRPr>
          </a:p>
          <a:p>
            <a:r>
              <a:rPr lang="tr-TR" sz="2000" b="0" i="0" u="none" strike="noStrike" dirty="0" err="1">
                <a:effectLst/>
                <a:latin typeface="YACgEZ1cb1Q 0"/>
              </a:rPr>
              <a:t>ProcessDebugObjectHandle</a:t>
            </a:r>
            <a:r>
              <a:rPr lang="tr-TR" sz="2000" b="0" i="0" u="none" strike="noStrike" dirty="0">
                <a:effectLst/>
                <a:latin typeface="YACgEZ1cb1Q 0"/>
              </a:rPr>
              <a:t> ile bir </a:t>
            </a:r>
            <a:r>
              <a:rPr lang="tr-TR" sz="2000" b="0" i="0" u="none" strike="noStrike" dirty="0" err="1">
                <a:effectLst/>
                <a:latin typeface="YACgEZ1cb1Q 0"/>
              </a:rPr>
              <a:t>handle</a:t>
            </a:r>
            <a:r>
              <a:rPr lang="tr-TR" sz="2000" b="0" i="0" u="none" strike="noStrike" dirty="0">
                <a:effectLst/>
                <a:latin typeface="YACgEZ1cb1Q 0"/>
              </a:rPr>
              <a:t> kullanarak bu objenin değeri sorgulanabilir.</a:t>
            </a:r>
            <a:endParaRPr lang="tr-TR" sz="2000" dirty="0">
              <a:effectLst/>
              <a:latin typeface="YACgEZ1cb1Q 0"/>
            </a:endParaRP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731278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A20954-A40C-16A8-287F-4624CF2C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dirty="0" err="1"/>
              <a:t>FindWindow</a:t>
            </a:r>
            <a:r>
              <a:rPr lang="tr-TR" sz="3200" dirty="0"/>
              <a:t>()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496BB24-6ABB-53AA-0443-697FE4139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000" b="0" i="0" u="none" strike="noStrike" dirty="0">
                <a:effectLst/>
              </a:rPr>
              <a:t>Window ismiyle bağdaşan </a:t>
            </a:r>
            <a:r>
              <a:rPr lang="tr-TR" sz="2000" b="0" i="0" u="none" strike="noStrike" dirty="0" err="1">
                <a:effectLst/>
              </a:rPr>
              <a:t>stringler'i</a:t>
            </a:r>
            <a:r>
              <a:rPr lang="tr-TR" sz="2000" b="0" i="0" u="none" strike="noStrike" dirty="0">
                <a:effectLst/>
              </a:rPr>
              <a:t> engellemeyi amaçlar.</a:t>
            </a:r>
          </a:p>
          <a:p>
            <a:r>
              <a:rPr lang="tr-TR" sz="2000" b="0" i="0" u="none" strike="noStrike" dirty="0">
                <a:effectLst/>
              </a:rPr>
              <a:t> Atlatması nerdeyse en kolay tekniktir.</a:t>
            </a:r>
            <a:endParaRPr lang="tr-TR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B4909F6-A9FF-ACED-C17C-B04A04FC1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62" y="3347332"/>
            <a:ext cx="4009524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12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1B9AAF1-2945-452D-FD26-AD6EEDC83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2. Manuel Kontroller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C472E6-56ED-7D9F-A67A-7F2FDDA01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2518" cy="4351338"/>
          </a:xfrm>
        </p:spPr>
        <p:txBody>
          <a:bodyPr>
            <a:normAutofit/>
          </a:bodyPr>
          <a:lstStyle/>
          <a:p>
            <a:r>
              <a:rPr lang="tr-TR" sz="2000" b="0" i="0" u="none" strike="noStrike" dirty="0">
                <a:effectLst/>
                <a:latin typeface="YACgEZ1cb1Q 0"/>
              </a:rPr>
              <a:t>Bu kontrollerin tamamı Windows API </a:t>
            </a:r>
            <a:r>
              <a:rPr lang="tr-TR" sz="2000" b="0" i="0" u="none" strike="noStrike" dirty="0" err="1">
                <a:effectLst/>
                <a:latin typeface="YACgEZ1cb1Q 0"/>
              </a:rPr>
              <a:t>Structure</a:t>
            </a:r>
            <a:r>
              <a:rPr lang="tr-TR" sz="2000" b="0" i="0" u="none" strike="noStrike" dirty="0">
                <a:effectLst/>
                <a:latin typeface="YACgEZ1cb1Q 0"/>
              </a:rPr>
              <a:t> dışarısından, sistem içerisinde bulunan </a:t>
            </a:r>
            <a:r>
              <a:rPr lang="tr-TR" sz="2000" b="0" i="0" u="none" strike="noStrike" dirty="0" err="1">
                <a:effectLst/>
                <a:latin typeface="YACgEZ1cb1Q 0"/>
              </a:rPr>
              <a:t>flaglar</a:t>
            </a:r>
            <a:r>
              <a:rPr lang="tr-TR" sz="2000" b="0" i="0" u="none" strike="noStrike" dirty="0">
                <a:effectLst/>
                <a:latin typeface="YACgEZ1cb1Q 0"/>
              </a:rPr>
              <a:t> yardımıyla manuel yapılan kontrollerdir.</a:t>
            </a:r>
            <a:endParaRPr lang="tr-TR" sz="2000" dirty="0">
              <a:effectLst/>
              <a:latin typeface="YACgEZ1cb1Q 0"/>
            </a:endParaRPr>
          </a:p>
          <a:p>
            <a:endParaRPr lang="tr-TR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F99574D-8A3D-7E5F-8326-DF8628ADE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18" y="1384057"/>
            <a:ext cx="5215035" cy="343132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061C723E-0357-5AD1-A431-F511E328BA10}"/>
              </a:ext>
            </a:extLst>
          </p:cNvPr>
          <p:cNvSpPr txBox="1"/>
          <p:nvPr/>
        </p:nvSpPr>
        <p:spPr>
          <a:xfrm>
            <a:off x="6317261" y="5080672"/>
            <a:ext cx="5941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Source - </a:t>
            </a:r>
            <a:r>
              <a:rPr lang="tr-TR" sz="1200" dirty="0">
                <a:hlinkClick r:id="rId3"/>
              </a:rPr>
              <a:t>https://www.pickpik.com/frog-mechanic-screwdrivers-figure-wrench-funny-146087</a:t>
            </a:r>
            <a:endParaRPr lang="tr-TR" sz="1200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E99F759-C03A-CC3C-34EC-EA0928B7D52D}"/>
              </a:ext>
            </a:extLst>
          </p:cNvPr>
          <p:cNvSpPr txBox="1"/>
          <p:nvPr/>
        </p:nvSpPr>
        <p:spPr>
          <a:xfrm>
            <a:off x="1099308" y="3429000"/>
            <a:ext cx="177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BeingDebugged</a:t>
            </a:r>
            <a:r>
              <a:rPr lang="tr-TR" dirty="0"/>
              <a:t>?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BEC7EFA-38B5-4014-53E0-A88A24C8DD4A}"/>
              </a:ext>
            </a:extLst>
          </p:cNvPr>
          <p:cNvSpPr txBox="1"/>
          <p:nvPr/>
        </p:nvSpPr>
        <p:spPr>
          <a:xfrm>
            <a:off x="1099308" y="4001294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NtGlobalFlag</a:t>
            </a:r>
            <a:endParaRPr lang="tr-TR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B3A71F64-DE90-581D-7340-79F10DC0E279}"/>
              </a:ext>
            </a:extLst>
          </p:cNvPr>
          <p:cNvSpPr txBox="1"/>
          <p:nvPr/>
        </p:nvSpPr>
        <p:spPr>
          <a:xfrm>
            <a:off x="3396710" y="34290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Heap</a:t>
            </a:r>
            <a:r>
              <a:rPr lang="tr-TR" dirty="0"/>
              <a:t> </a:t>
            </a:r>
            <a:r>
              <a:rPr lang="tr-TR" dirty="0" err="1"/>
              <a:t>Flags</a:t>
            </a:r>
            <a:endParaRPr lang="tr-TR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309AC9A0-B6CA-4DB6-1859-939E2051ADC7}"/>
              </a:ext>
            </a:extLst>
          </p:cNvPr>
          <p:cNvSpPr txBox="1"/>
          <p:nvPr/>
        </p:nvSpPr>
        <p:spPr>
          <a:xfrm>
            <a:off x="3396710" y="4014524"/>
            <a:ext cx="170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Heap</a:t>
            </a:r>
            <a:r>
              <a:rPr lang="tr-TR" dirty="0"/>
              <a:t> </a:t>
            </a:r>
            <a:r>
              <a:rPr lang="tr-TR" dirty="0" err="1"/>
              <a:t>Protection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00951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F8379D-D0A9-BC5A-5712-2F23A8DC6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BeingDebugged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1841C9-30FF-34CE-C3E3-DF8E418AD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400" b="0" i="0" u="none" strike="noStrike" dirty="0">
                <a:effectLst/>
              </a:rPr>
              <a:t>PEB yapısı ( </a:t>
            </a:r>
            <a:r>
              <a:rPr lang="tr-TR" sz="2400" b="0" i="0" u="none" strike="noStrike" dirty="0" err="1">
                <a:effectLst/>
              </a:rPr>
              <a:t>ntdll</a:t>
            </a:r>
            <a:r>
              <a:rPr lang="tr-TR" sz="2400" b="0" i="0" u="none" strike="noStrike" dirty="0">
                <a:effectLst/>
              </a:rPr>
              <a:t>!_PEB ) üzerinde bulunur.</a:t>
            </a:r>
          </a:p>
          <a:p>
            <a:endParaRPr lang="tr-TR" sz="2400" dirty="0"/>
          </a:p>
          <a:p>
            <a:r>
              <a:rPr lang="tr-TR" sz="2000" b="0" i="0" u="none" strike="noStrike" dirty="0">
                <a:effectLst/>
              </a:rPr>
              <a:t>PEB üzerinde ikinci </a:t>
            </a:r>
            <a:r>
              <a:rPr lang="tr-TR" sz="2000" b="0" i="0" u="none" strike="noStrike" dirty="0" err="1">
                <a:effectLst/>
              </a:rPr>
              <a:t>flag</a:t>
            </a:r>
            <a:r>
              <a:rPr lang="tr-TR" sz="2000" b="0" i="0" u="none" strike="noStrike" dirty="0">
                <a:effectLst/>
              </a:rPr>
              <a:t>...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395824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1EF0E5-A566-890D-E30D-F28665509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868" y="1337353"/>
            <a:ext cx="5715000" cy="4351338"/>
          </a:xfrm>
        </p:spPr>
        <p:txBody>
          <a:bodyPr>
            <a:normAutofit/>
          </a:bodyPr>
          <a:lstStyle/>
          <a:p>
            <a:r>
              <a:rPr lang="tr-TR" sz="1600" b="0" i="0" u="none" strike="noStrike" dirty="0">
                <a:effectLst/>
              </a:rPr>
              <a:t>Debugging, Windows mimarisi ile direkt olarak ilişkilidir. </a:t>
            </a:r>
            <a:endParaRPr lang="tr-TR" sz="1600" dirty="0"/>
          </a:p>
          <a:p>
            <a:r>
              <a:rPr lang="tr-TR" sz="1600" b="0" i="0" u="none" strike="noStrike" dirty="0">
                <a:effectLst/>
              </a:rPr>
              <a:t>İşletim sistemleri </a:t>
            </a:r>
            <a:r>
              <a:rPr lang="tr-TR" sz="1600" b="0" i="0" u="none" strike="noStrike" dirty="0" err="1">
                <a:effectLst/>
              </a:rPr>
              <a:t>run</a:t>
            </a:r>
            <a:r>
              <a:rPr lang="tr-TR" sz="1600" b="0" i="0" u="none" strike="noStrike" dirty="0">
                <a:effectLst/>
              </a:rPr>
              <a:t>-time </a:t>
            </a:r>
            <a:r>
              <a:rPr lang="tr-TR" sz="1600" b="0" i="0" u="none" strike="noStrike" dirty="0" err="1">
                <a:effectLst/>
              </a:rPr>
              <a:t>debugging</a:t>
            </a:r>
            <a:r>
              <a:rPr lang="tr-TR" sz="1600" b="0" i="0" u="none" strike="noStrike" dirty="0">
                <a:effectLst/>
              </a:rPr>
              <a:t> yaparlar. </a:t>
            </a:r>
            <a:endParaRPr lang="tr-TR" sz="16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39E1883-55A3-9570-4371-65E8D1EA0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103" y="2864645"/>
            <a:ext cx="3848637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95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7BF0AD-5DE1-E4D3-E083-41E28F8A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 err="1"/>
              <a:t>NtGlobalFlag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42D255-D03C-5F7E-1A9E-64F520BB3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159"/>
            <a:ext cx="6885373" cy="4351338"/>
          </a:xfrm>
        </p:spPr>
        <p:txBody>
          <a:bodyPr>
            <a:normAutofit/>
          </a:bodyPr>
          <a:lstStyle/>
          <a:p>
            <a:r>
              <a:rPr lang="tr-TR" sz="2000" b="0" i="0" u="none" strike="noStrike" dirty="0">
                <a:effectLst/>
                <a:latin typeface="YACgEZ1cb1Q 0"/>
              </a:rPr>
              <a:t>Windows işletim sisteminde </a:t>
            </a:r>
            <a:r>
              <a:rPr lang="tr-TR" sz="2000" b="0" i="0" u="none" strike="noStrike" dirty="0" err="1">
                <a:effectLst/>
                <a:latin typeface="YACgEZ1cb1Q 0"/>
              </a:rPr>
              <a:t>NtGlobalFlag</a:t>
            </a:r>
            <a:r>
              <a:rPr lang="tr-TR" sz="2000" b="0" i="0" u="none" strike="noStrike" dirty="0">
                <a:effectLst/>
                <a:latin typeface="YACgEZ1cb1Q 0"/>
              </a:rPr>
              <a:t> global değişkeninin içerisinde saklanan birçok </a:t>
            </a:r>
            <a:r>
              <a:rPr lang="tr-TR" sz="2000" b="0" i="0" u="none" strike="noStrike" dirty="0" err="1">
                <a:effectLst/>
                <a:latin typeface="YACgEZ1cb1Q 0"/>
              </a:rPr>
              <a:t>flag</a:t>
            </a:r>
            <a:r>
              <a:rPr lang="tr-TR" sz="2000" b="0" i="0" u="none" strike="noStrike" dirty="0">
                <a:effectLst/>
                <a:latin typeface="YACgEZ1cb1Q 0"/>
              </a:rPr>
              <a:t> vardır. </a:t>
            </a:r>
          </a:p>
          <a:p>
            <a:r>
              <a:rPr lang="tr-TR" sz="2000" b="0" i="0" u="none" strike="noStrike" dirty="0">
                <a:effectLst/>
                <a:latin typeface="YACgEZ1cb1Q 0"/>
              </a:rPr>
              <a:t>Bu değer kayıt defteri ile başlatılır. </a:t>
            </a:r>
          </a:p>
          <a:p>
            <a:r>
              <a:rPr lang="tr-TR" sz="2000" b="0" i="0" u="none" strike="noStrike" dirty="0">
                <a:effectLst/>
                <a:latin typeface="YACgEZ1cb1Q 0"/>
              </a:rPr>
              <a:t>Sistem kontrolü, </a:t>
            </a:r>
            <a:r>
              <a:rPr lang="tr-TR" sz="2000" b="0" i="0" u="none" strike="noStrike" dirty="0" err="1">
                <a:effectLst/>
                <a:latin typeface="YACgEZ1cb1Q 0"/>
              </a:rPr>
              <a:t>debug</a:t>
            </a:r>
            <a:r>
              <a:rPr lang="tr-TR" sz="2000" b="0" i="0" u="none" strike="noStrike" dirty="0">
                <a:effectLst/>
                <a:latin typeface="YACgEZ1cb1Q 0"/>
              </a:rPr>
              <a:t> edilmesi ve izlenmesi için kullanılmaktadır. </a:t>
            </a:r>
            <a:endParaRPr lang="tr-TR" sz="2000" dirty="0">
              <a:effectLst/>
              <a:latin typeface="YACgEZ1cb1Q 0"/>
            </a:endParaRPr>
          </a:p>
          <a:p>
            <a:r>
              <a:rPr lang="tr-TR" sz="2000" b="0" i="0" u="none" strike="noStrike" dirty="0">
                <a:effectLst/>
                <a:latin typeface="YACgEZ1cb1Q 0"/>
              </a:rPr>
              <a:t>PEB kontrolü yapıda da bulunur. Sistemin nasıl </a:t>
            </a:r>
            <a:r>
              <a:rPr lang="tr-TR" sz="2000" b="0" i="0" u="none" strike="noStrike" dirty="0" err="1">
                <a:effectLst/>
                <a:latin typeface="YACgEZ1cb1Q 0"/>
              </a:rPr>
              <a:t>Heap</a:t>
            </a:r>
            <a:r>
              <a:rPr lang="tr-TR" sz="2000" b="0" i="0" u="none" strike="noStrike" dirty="0">
                <a:effectLst/>
                <a:latin typeface="YACgEZ1cb1Q 0"/>
              </a:rPr>
              <a:t> </a:t>
            </a:r>
            <a:r>
              <a:rPr lang="tr-TR" sz="2000" b="0" i="0" u="none" strike="noStrike" dirty="0" err="1">
                <a:effectLst/>
                <a:latin typeface="YACgEZ1cb1Q 0"/>
              </a:rPr>
              <a:t>Structure</a:t>
            </a:r>
            <a:r>
              <a:rPr lang="tr-TR" sz="2000" b="0" i="0" u="none" strike="noStrike" dirty="0">
                <a:effectLst/>
                <a:latin typeface="YACgEZ1cb1Q 0"/>
              </a:rPr>
              <a:t> </a:t>
            </a:r>
            <a:r>
              <a:rPr lang="tr-TR" sz="2000" b="0" i="0" u="none" strike="noStrike" dirty="0" err="1">
                <a:effectLst/>
                <a:latin typeface="YACgEZ1cb1Q 0"/>
              </a:rPr>
              <a:t>oluşturulcağına</a:t>
            </a:r>
            <a:r>
              <a:rPr lang="tr-TR" sz="2000" b="0" i="0" u="none" strike="noStrike" dirty="0">
                <a:effectLst/>
                <a:latin typeface="YACgEZ1cb1Q 0"/>
              </a:rPr>
              <a:t> dair bilginin saklandığı </a:t>
            </a:r>
            <a:r>
              <a:rPr lang="tr-TR" sz="2000" b="0" i="0" u="none" strike="noStrike" dirty="0" err="1">
                <a:effectLst/>
                <a:latin typeface="YACgEZ1cb1Q 0"/>
              </a:rPr>
              <a:t>dökümasyonsuz</a:t>
            </a:r>
            <a:r>
              <a:rPr lang="tr-TR" sz="2000" b="0" i="0" u="none" strike="noStrike" dirty="0">
                <a:effectLst/>
                <a:latin typeface="YACgEZ1cb1Q 0"/>
              </a:rPr>
              <a:t> bilgi 0x68(32bit), 0xBC(64bit) </a:t>
            </a:r>
            <a:r>
              <a:rPr lang="tr-TR" sz="2000" b="0" i="0" u="none" strike="noStrike" dirty="0" err="1">
                <a:effectLst/>
                <a:latin typeface="YACgEZ1cb1Q 0"/>
              </a:rPr>
              <a:t>offsetler'inde</a:t>
            </a:r>
            <a:r>
              <a:rPr lang="tr-TR" sz="2000" b="0" i="0" u="none" strike="noStrike" dirty="0">
                <a:effectLst/>
                <a:latin typeface="YACgEZ1cb1Q 0"/>
              </a:rPr>
              <a:t> saklanır. </a:t>
            </a:r>
          </a:p>
          <a:p>
            <a:r>
              <a:rPr lang="tr-TR" sz="2000" b="0" i="0" u="none" strike="noStrike" dirty="0">
                <a:effectLst/>
                <a:latin typeface="YACgEZ1cb1Q 0"/>
              </a:rPr>
              <a:t>Eğer bu değer 0x70 ise bir </a:t>
            </a:r>
            <a:r>
              <a:rPr lang="tr-TR" sz="2000" b="0" i="0" u="none" strike="noStrike" dirty="0" err="1">
                <a:effectLst/>
                <a:latin typeface="YACgEZ1cb1Q 0"/>
              </a:rPr>
              <a:t>debugger</a:t>
            </a:r>
            <a:r>
              <a:rPr lang="tr-TR" sz="2000" b="0" i="0" u="none" strike="noStrike" dirty="0">
                <a:effectLst/>
                <a:latin typeface="YACgEZ1cb1Q 0"/>
              </a:rPr>
              <a:t> çalıştırıldığı anlaşılır.</a:t>
            </a:r>
            <a:endParaRPr lang="tr-TR" sz="2000" dirty="0">
              <a:effectLst/>
              <a:latin typeface="YACgEZ1cb1Q 0"/>
            </a:endParaRPr>
          </a:p>
          <a:p>
            <a:endParaRPr lang="tr-TR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D55E5DD-92F1-0DC0-8FB7-C4A1CFD70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517" y="4572857"/>
            <a:ext cx="2575560" cy="131064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4C59EBC-30B2-FD4A-97A4-CE57C8846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997" y="1948971"/>
            <a:ext cx="3276600" cy="1362075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B4B7D87F-F646-0E66-1D9E-29CBC18D86EA}"/>
              </a:ext>
            </a:extLst>
          </p:cNvPr>
          <p:cNvSpPr txBox="1"/>
          <p:nvPr/>
        </p:nvSpPr>
        <p:spPr>
          <a:xfrm>
            <a:off x="7723573" y="3569329"/>
            <a:ext cx="4564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Source - </a:t>
            </a:r>
            <a:r>
              <a:rPr lang="tr-TR" sz="1200" dirty="0">
                <a:hlinkClick r:id="rId4"/>
              </a:rPr>
              <a:t>https://link.springer.com/article/10.1007/s11416-017-0291-9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43700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2D6815-1A8F-EB86-24A1-FE9F2D9CD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 err="1"/>
              <a:t>Heap</a:t>
            </a:r>
            <a:r>
              <a:rPr lang="tr-TR" sz="3200" dirty="0"/>
              <a:t> </a:t>
            </a:r>
            <a:r>
              <a:rPr lang="tr-TR" sz="3200" dirty="0" err="1"/>
              <a:t>Flags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FC79707-18DC-2F32-DF82-32872F89E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30592" cy="4351338"/>
          </a:xfrm>
        </p:spPr>
        <p:txBody>
          <a:bodyPr>
            <a:normAutofit/>
          </a:bodyPr>
          <a:lstStyle/>
          <a:p>
            <a:pPr lvl="1"/>
            <a:r>
              <a:rPr lang="tr-TR" sz="2000" b="0" i="0" u="none" strike="noStrike" dirty="0" err="1">
                <a:effectLst/>
              </a:rPr>
              <a:t>Heap</a:t>
            </a:r>
            <a:r>
              <a:rPr lang="tr-TR" sz="2000" b="0" i="0" u="none" strike="noStrike" dirty="0">
                <a:effectLst/>
              </a:rPr>
              <a:t> </a:t>
            </a:r>
            <a:r>
              <a:rPr lang="tr-TR" sz="2000" b="0" i="0" u="none" strike="noStrike" dirty="0" err="1">
                <a:effectLst/>
              </a:rPr>
              <a:t>Flagler'i</a:t>
            </a:r>
            <a:r>
              <a:rPr lang="tr-TR" sz="2000" b="0" i="0" u="none" strike="noStrike" dirty="0">
                <a:effectLst/>
              </a:rPr>
              <a:t> </a:t>
            </a:r>
            <a:r>
              <a:rPr lang="tr-TR" sz="2000" b="0" i="0" u="none" strike="noStrike" dirty="0" err="1">
                <a:effectLst/>
              </a:rPr>
              <a:t>debuggerin</a:t>
            </a:r>
            <a:r>
              <a:rPr lang="tr-TR" sz="2000" b="0" i="0" u="none" strike="noStrike" dirty="0">
                <a:effectLst/>
              </a:rPr>
              <a:t> varlığından etkilene iki </a:t>
            </a:r>
            <a:r>
              <a:rPr lang="tr-TR" sz="2000" b="0" i="0" u="none" strike="noStrike" dirty="0" err="1">
                <a:effectLst/>
              </a:rPr>
              <a:t>field</a:t>
            </a:r>
            <a:r>
              <a:rPr lang="tr-TR" sz="2000" b="0" i="0" u="none" strike="noStrike" dirty="0">
                <a:effectLst/>
              </a:rPr>
              <a:t> içerir.</a:t>
            </a:r>
            <a:endParaRPr lang="tr-TR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66609F9-56B0-EDC7-89D5-48059ADAF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335" y="3041028"/>
            <a:ext cx="7711329" cy="273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4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3AE8E1-14A3-931E-A25D-EF3B8E41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 err="1"/>
              <a:t>Heap</a:t>
            </a:r>
            <a:r>
              <a:rPr lang="tr-TR" sz="3200" dirty="0"/>
              <a:t> </a:t>
            </a:r>
            <a:r>
              <a:rPr lang="tr-TR" sz="3200" dirty="0" err="1"/>
              <a:t>Protection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E0B089-88CA-1BAC-1888-DEB67AFF4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1377" cy="4351338"/>
          </a:xfrm>
        </p:spPr>
        <p:txBody>
          <a:bodyPr>
            <a:normAutofit/>
          </a:bodyPr>
          <a:lstStyle/>
          <a:p>
            <a:r>
              <a:rPr lang="tr-TR" sz="2000" b="0" i="0" u="none" strike="noStrike" dirty="0">
                <a:effectLst/>
              </a:rPr>
              <a:t>1) Eğer </a:t>
            </a:r>
            <a:r>
              <a:rPr lang="tr-TR" sz="2000" b="0" i="0" u="none" strike="noStrike" dirty="0" err="1">
                <a:effectLst/>
              </a:rPr>
              <a:t>NtGlobalFlag</a:t>
            </a:r>
            <a:r>
              <a:rPr lang="tr-TR" sz="2000" b="0" i="0" u="none" strike="noStrike" dirty="0">
                <a:effectLst/>
              </a:rPr>
              <a:t> içerisinde HEAP_TAIL_CHECKING_ENABLED set edilmişse 0xABABABAB ekle.</a:t>
            </a:r>
          </a:p>
          <a:p>
            <a:pPr marL="0" indent="0">
              <a:buNone/>
            </a:pPr>
            <a:endParaRPr lang="tr-TR" sz="2000" b="0" i="0" u="none" strike="noStrike" dirty="0">
              <a:effectLst/>
            </a:endParaRPr>
          </a:p>
          <a:p>
            <a:r>
              <a:rPr lang="tr-TR" sz="2000" b="0" i="0" u="none" strike="noStrike" dirty="0">
                <a:effectLst/>
              </a:rPr>
              <a:t>2) Eğer </a:t>
            </a:r>
            <a:r>
              <a:rPr lang="tr-TR" sz="2000" b="0" i="0" u="none" strike="noStrike" dirty="0" err="1">
                <a:effectLst/>
              </a:rPr>
              <a:t>NtGlobalFlag</a:t>
            </a:r>
            <a:r>
              <a:rPr lang="tr-TR" sz="2000" b="0" i="0" u="none" strike="noStrike" dirty="0">
                <a:effectLst/>
              </a:rPr>
              <a:t> içerisinde HEAP_FREE_CHECKING_ENABLED set edilmişse 0xFEEEFEEE ekle.</a:t>
            </a:r>
          </a:p>
          <a:p>
            <a:pPr marL="0" indent="0">
              <a:buNone/>
            </a:pPr>
            <a:endParaRPr lang="tr-TR" sz="2000" b="0" i="0" u="none" strike="noStrike" dirty="0">
              <a:effectLst/>
            </a:endParaRPr>
          </a:p>
          <a:p>
            <a:r>
              <a:rPr lang="tr-TR" sz="2000" b="0" i="0" u="none" strike="noStrike" dirty="0">
                <a:effectLst/>
              </a:rPr>
              <a:t>Çözüm</a:t>
            </a:r>
            <a:r>
              <a:rPr lang="en-US" sz="2000" b="0" i="0" u="none" strike="noStrike" dirty="0">
                <a:effectLst/>
              </a:rPr>
              <a:t>: 20 byte al </a:t>
            </a:r>
            <a:r>
              <a:rPr lang="en-US" sz="2000" b="0" i="0" u="none" strike="noStrike" dirty="0" err="1">
                <a:effectLst/>
              </a:rPr>
              <a:t>HeapAlloc</a:t>
            </a:r>
            <a:r>
              <a:rPr lang="en-US" sz="2000" b="0" i="0" u="none" strike="noStrike" dirty="0">
                <a:effectLst/>
              </a:rPr>
              <a:t>() </a:t>
            </a:r>
            <a:r>
              <a:rPr lang="en-US" sz="2000" b="0" i="0" u="none" strike="noStrike" dirty="0" err="1">
                <a:effectLst/>
              </a:rPr>
              <a:t>hookla</a:t>
            </a:r>
            <a:r>
              <a:rPr lang="en-US" sz="2000" b="0" i="0" u="none" strike="noStrike" dirty="0">
                <a:effectLst/>
              </a:rPr>
              <a:t>.</a:t>
            </a:r>
            <a:endParaRPr lang="tr-TR" sz="32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1B7925A-E658-40ED-0639-CCC25BC68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346" y="1690688"/>
            <a:ext cx="4479454" cy="315014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6BA86D6-9931-0465-4208-4D35D5D8A88E}"/>
              </a:ext>
            </a:extLst>
          </p:cNvPr>
          <p:cNvSpPr txBox="1"/>
          <p:nvPr/>
        </p:nvSpPr>
        <p:spPr>
          <a:xfrm>
            <a:off x="7345029" y="5167312"/>
            <a:ext cx="43749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Source - </a:t>
            </a:r>
            <a:r>
              <a:rPr lang="tr-TR" sz="1050" dirty="0">
                <a:hlinkClick r:id="rId3"/>
              </a:rPr>
              <a:t>https://rileywood.me/2019/05/21/lightweight-memory-protection/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val="3682943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922A8F7A-CB37-7088-D858-8A0F77C59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391" y="533400"/>
            <a:ext cx="6343650" cy="5791200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71408848-F353-F5F0-2663-F99457C0FC02}"/>
              </a:ext>
            </a:extLst>
          </p:cNvPr>
          <p:cNvSpPr txBox="1"/>
          <p:nvPr/>
        </p:nvSpPr>
        <p:spPr>
          <a:xfrm>
            <a:off x="544959" y="900016"/>
            <a:ext cx="4295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err="1"/>
              <a:t>Automating</a:t>
            </a:r>
            <a:r>
              <a:rPr lang="tr-TR" sz="3200" dirty="0"/>
              <a:t> Anti </a:t>
            </a:r>
            <a:r>
              <a:rPr lang="tr-TR" sz="3200" dirty="0" err="1"/>
              <a:t>Debug</a:t>
            </a:r>
            <a:r>
              <a:rPr lang="tr-TR" sz="3200" dirty="0"/>
              <a:t>?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24840304-442E-2D74-705C-9FD374667908}"/>
              </a:ext>
            </a:extLst>
          </p:cNvPr>
          <p:cNvSpPr txBox="1"/>
          <p:nvPr/>
        </p:nvSpPr>
        <p:spPr>
          <a:xfrm>
            <a:off x="923278" y="2104008"/>
            <a:ext cx="2713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/>
              <a:t>Anti </a:t>
            </a:r>
            <a:r>
              <a:rPr lang="tr-TR" sz="2000" dirty="0" err="1"/>
              <a:t>Debug</a:t>
            </a:r>
            <a:r>
              <a:rPr lang="tr-TR" sz="2000" dirty="0"/>
              <a:t> seçenekleri..</a:t>
            </a:r>
          </a:p>
        </p:txBody>
      </p:sp>
    </p:spTree>
    <p:extLst>
      <p:ext uri="{BB962C8B-B14F-4D97-AF65-F5344CB8AC3E}">
        <p14:creationId xmlns:p14="http://schemas.microsoft.com/office/powerpoint/2010/main" val="2986361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DEAF8F15-3118-186A-937F-850B7CCB9C69}"/>
              </a:ext>
            </a:extLst>
          </p:cNvPr>
          <p:cNvSpPr txBox="1"/>
          <p:nvPr/>
        </p:nvSpPr>
        <p:spPr>
          <a:xfrm>
            <a:off x="2834754" y="2734323"/>
            <a:ext cx="65224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7200" dirty="0" err="1"/>
              <a:t>Process</a:t>
            </a:r>
            <a:r>
              <a:rPr lang="tr-TR" sz="7200" dirty="0"/>
              <a:t> </a:t>
            </a:r>
            <a:r>
              <a:rPr lang="tr-TR" sz="7200" dirty="0" err="1"/>
              <a:t>Injection</a:t>
            </a:r>
            <a:endParaRPr lang="tr-TR" sz="7200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772D5CB-30A7-7CCB-3B85-A2BBE1A544BF}"/>
              </a:ext>
            </a:extLst>
          </p:cNvPr>
          <p:cNvSpPr txBox="1"/>
          <p:nvPr/>
        </p:nvSpPr>
        <p:spPr>
          <a:xfrm>
            <a:off x="4245004" y="3934652"/>
            <a:ext cx="3701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A1.2 </a:t>
            </a:r>
            <a:r>
              <a:rPr lang="tr-TR" sz="2400" dirty="0" err="1"/>
              <a:t>Process</a:t>
            </a:r>
            <a:r>
              <a:rPr lang="tr-TR" sz="2400" dirty="0"/>
              <a:t> </a:t>
            </a:r>
            <a:r>
              <a:rPr lang="tr-TR" sz="2400" dirty="0" err="1"/>
              <a:t>Hallowing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888270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4A4B3C-4051-A86B-C33E-B5A248E1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Process</a:t>
            </a:r>
            <a:r>
              <a:rPr lang="tr-TR" dirty="0"/>
              <a:t>	(</a:t>
            </a:r>
            <a:r>
              <a:rPr lang="tr-TR" dirty="0" err="1"/>
              <a:t>Threads</a:t>
            </a:r>
            <a:r>
              <a:rPr lang="tr-TR" dirty="0"/>
              <a:t>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8D3AB5E-F2A4-7481-7BC9-884572D39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51198" cy="4351338"/>
          </a:xfrm>
        </p:spPr>
        <p:txBody>
          <a:bodyPr>
            <a:normAutofit/>
          </a:bodyPr>
          <a:lstStyle/>
          <a:p>
            <a:r>
              <a:rPr lang="tr-TR" sz="2400" dirty="0"/>
              <a:t>Bir veya daha fazla </a:t>
            </a:r>
            <a:r>
              <a:rPr lang="tr-TR" sz="2400" dirty="0" err="1"/>
              <a:t>thread</a:t>
            </a:r>
            <a:r>
              <a:rPr lang="tr-TR" sz="2400" dirty="0"/>
              <a:t> tarafından </a:t>
            </a:r>
          </a:p>
          <a:p>
            <a:pPr marL="0" indent="0">
              <a:buNone/>
            </a:pPr>
            <a:r>
              <a:rPr lang="tr-TR" sz="2400" dirty="0"/>
              <a:t>yürütülen bir bilgisayar programıdır.</a:t>
            </a:r>
          </a:p>
          <a:p>
            <a:endParaRPr lang="tr-TR" sz="2400" dirty="0"/>
          </a:p>
          <a:p>
            <a:r>
              <a:rPr lang="tr-TR" sz="2400" dirty="0"/>
              <a:t>Program kodunu ve etkinliğini içerir.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10C7829-E6BC-55F0-B2E3-C2BACDA2A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623" y="2095130"/>
            <a:ext cx="5325100" cy="2749688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78E6AF78-95BB-0622-1CC3-EF04DD9A395F}"/>
              </a:ext>
            </a:extLst>
          </p:cNvPr>
          <p:cNvSpPr txBox="1"/>
          <p:nvPr/>
        </p:nvSpPr>
        <p:spPr>
          <a:xfrm>
            <a:off x="6096000" y="5021599"/>
            <a:ext cx="5936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Source - </a:t>
            </a:r>
            <a:r>
              <a:rPr lang="tr-TR" sz="1600" dirty="0">
                <a:hlinkClick r:id="rId3"/>
              </a:rPr>
              <a:t>https://www.meme-arsenal.com/en/create/meme/6672772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993428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6A76530D-C5DF-FD61-D195-1EE3B7779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95" y="371127"/>
            <a:ext cx="10424210" cy="611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15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A8D26AB-30DA-7D8F-5B8B-8D609F173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13" y="521181"/>
            <a:ext cx="5515745" cy="107647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A6ECFD5-C67B-65A5-E15F-32B2A92BF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42" y="2064342"/>
            <a:ext cx="5534797" cy="109552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1D7F609-6F81-FA9C-4CE5-3D9E4E49C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42" y="3626556"/>
            <a:ext cx="5515745" cy="107647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96DBC9B7-9909-BB60-7C2D-0EEAEED0C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13" y="5102930"/>
            <a:ext cx="5553850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22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C37673-B9B1-8EFA-9977-CBF62273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 err="1"/>
              <a:t>Process</a:t>
            </a:r>
            <a:r>
              <a:rPr lang="tr-TR" sz="3200" dirty="0"/>
              <a:t> </a:t>
            </a:r>
            <a:r>
              <a:rPr lang="tr-TR" sz="3200" dirty="0" err="1"/>
              <a:t>Injection</a:t>
            </a:r>
            <a:r>
              <a:rPr lang="tr-TR" sz="3200" dirty="0"/>
              <a:t> Aşamaları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BDC3FC2-4531-B5F3-AE99-09BE23623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98" y="1558309"/>
            <a:ext cx="10515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22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41ECFA5-4001-2593-53A2-A82C9214A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779" y="181992"/>
            <a:ext cx="3020310" cy="6494016"/>
          </a:xfrm>
        </p:spPr>
      </p:pic>
    </p:spTree>
    <p:extLst>
      <p:ext uri="{BB962C8B-B14F-4D97-AF65-F5344CB8AC3E}">
        <p14:creationId xmlns:p14="http://schemas.microsoft.com/office/powerpoint/2010/main" val="2132686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C2192B-C892-F5E2-FAB4-C181765B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0" i="0" u="none" strike="noStrike" dirty="0">
                <a:effectLst/>
              </a:rPr>
              <a:t>SEH (</a:t>
            </a:r>
            <a:r>
              <a:rPr lang="tr-TR" sz="3200" b="0" i="0" u="none" strike="noStrike" dirty="0" err="1">
                <a:effectLst/>
              </a:rPr>
              <a:t>Structured</a:t>
            </a:r>
            <a:r>
              <a:rPr lang="tr-TR" sz="3200" b="0" i="0" u="none" strike="noStrike" dirty="0">
                <a:effectLst/>
              </a:rPr>
              <a:t> </a:t>
            </a:r>
            <a:r>
              <a:rPr lang="tr-TR" sz="3200" b="0" i="0" u="none" strike="noStrike" dirty="0" err="1">
                <a:effectLst/>
              </a:rPr>
              <a:t>Exception</a:t>
            </a:r>
            <a:r>
              <a:rPr lang="tr-TR" sz="3200" b="0" i="0" u="none" strike="noStrike" dirty="0">
                <a:effectLst/>
              </a:rPr>
              <a:t> Handling)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38EB05-90D3-6CCA-C235-DC75C84D2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27821" cy="3458786"/>
          </a:xfrm>
        </p:spPr>
        <p:txBody>
          <a:bodyPr>
            <a:normAutofit/>
          </a:bodyPr>
          <a:lstStyle/>
          <a:p>
            <a:r>
              <a:rPr lang="tr-TR" sz="2000" b="0" i="0" u="none" strike="noStrike" dirty="0">
                <a:effectLst/>
                <a:latin typeface="YACgEZ1cb1Q 0"/>
              </a:rPr>
              <a:t>Donanımda oluşan hatalar gibi belli kod durumlarını işlemek amacıyla oluşturulan uzantıdır. </a:t>
            </a:r>
          </a:p>
          <a:p>
            <a:pPr marL="0" indent="0">
              <a:buNone/>
            </a:pPr>
            <a:endParaRPr lang="tr-TR" sz="2000" dirty="0">
              <a:effectLst/>
              <a:latin typeface="YACgEZ1cb1Q 0"/>
            </a:endParaRPr>
          </a:p>
          <a:p>
            <a:r>
              <a:rPr lang="tr-TR" sz="2000" b="0" i="0" u="none" strike="noStrike" dirty="0">
                <a:effectLst/>
                <a:latin typeface="YACgEZ1cb1Q 0"/>
              </a:rPr>
              <a:t>SEH </a:t>
            </a:r>
            <a:r>
              <a:rPr lang="tr-TR" sz="2000" b="0" i="0" u="none" strike="noStrike" dirty="0" err="1">
                <a:effectLst/>
                <a:latin typeface="YACgEZ1cb1Q 0"/>
              </a:rPr>
              <a:t>Chain</a:t>
            </a:r>
            <a:r>
              <a:rPr lang="tr-TR" sz="2000" b="0" i="0" u="none" strike="noStrike" dirty="0">
                <a:effectLst/>
                <a:latin typeface="YACgEZ1cb1Q 0"/>
              </a:rPr>
              <a:t> bu kapsamda olan bir ifadedir. SEH </a:t>
            </a:r>
            <a:r>
              <a:rPr lang="tr-TR" sz="2000" b="0" i="0" u="none" strike="noStrike" dirty="0" err="1">
                <a:effectLst/>
                <a:latin typeface="YACgEZ1cb1Q 0"/>
              </a:rPr>
              <a:t>Chain’in</a:t>
            </a:r>
            <a:r>
              <a:rPr lang="tr-TR" sz="2000" b="0" i="0" u="none" strike="noStrike" dirty="0">
                <a:effectLst/>
                <a:latin typeface="YACgEZ1cb1Q 0"/>
              </a:rPr>
              <a:t> son </a:t>
            </a:r>
            <a:r>
              <a:rPr lang="tr-TR" sz="2000" b="0" i="0" u="none" strike="noStrike" dirty="0" err="1">
                <a:effectLst/>
                <a:latin typeface="YACgEZ1cb1Q 0"/>
              </a:rPr>
              <a:t>kısımında</a:t>
            </a:r>
            <a:r>
              <a:rPr lang="tr-TR" sz="2000" b="0" i="0" u="none" strike="noStrike" dirty="0">
                <a:effectLst/>
                <a:latin typeface="YACgEZ1cb1Q 0"/>
              </a:rPr>
              <a:t> </a:t>
            </a:r>
            <a:r>
              <a:rPr lang="tr-TR" sz="2000" b="0" i="0" u="none" strike="noStrike" dirty="0" err="1">
                <a:effectLst/>
                <a:latin typeface="YACgEZ1cb1Q 0"/>
              </a:rPr>
              <a:t>Structured</a:t>
            </a:r>
            <a:r>
              <a:rPr lang="tr-TR" sz="2000" b="0" i="0" u="none" strike="noStrike" dirty="0">
                <a:effectLst/>
                <a:latin typeface="YACgEZ1cb1Q 0"/>
              </a:rPr>
              <a:t> </a:t>
            </a:r>
            <a:r>
              <a:rPr lang="tr-TR" sz="2000" b="0" i="0" u="none" strike="noStrike" dirty="0" err="1">
                <a:effectLst/>
                <a:latin typeface="YACgEZ1cb1Q 0"/>
              </a:rPr>
              <a:t>Exception</a:t>
            </a:r>
            <a:r>
              <a:rPr lang="tr-TR" sz="2000" b="0" i="0" u="none" strike="noStrike" dirty="0">
                <a:effectLst/>
                <a:latin typeface="YACgEZ1cb1Q 0"/>
              </a:rPr>
              <a:t> Handling bulunur. </a:t>
            </a:r>
            <a:r>
              <a:rPr lang="tr-TR" sz="2000" b="0" i="0" u="none" strike="noStrike" dirty="0" err="1">
                <a:effectLst/>
                <a:latin typeface="YACgEZ1cb1Q 0"/>
              </a:rPr>
              <a:t>Next</a:t>
            </a:r>
            <a:r>
              <a:rPr lang="tr-TR" sz="2000" b="0" i="0" u="none" strike="noStrike" dirty="0">
                <a:effectLst/>
                <a:latin typeface="YACgEZ1cb1Q 0"/>
              </a:rPr>
              <a:t> SEH ve </a:t>
            </a:r>
            <a:r>
              <a:rPr lang="tr-TR" sz="2000" b="0" i="0" u="none" strike="noStrike" dirty="0" err="1">
                <a:effectLst/>
                <a:latin typeface="YACgEZ1cb1Q 0"/>
              </a:rPr>
              <a:t>Seh’den</a:t>
            </a:r>
            <a:r>
              <a:rPr lang="tr-TR" sz="2000" b="0" i="0" u="none" strike="noStrike" dirty="0">
                <a:effectLst/>
                <a:latin typeface="YACgEZ1cb1Q 0"/>
              </a:rPr>
              <a:t> oluşur ve 8 </a:t>
            </a:r>
            <a:r>
              <a:rPr lang="tr-TR" sz="2000" b="0" i="0" u="none" strike="noStrike" dirty="0" err="1">
                <a:effectLst/>
                <a:latin typeface="YACgEZ1cb1Q 0"/>
              </a:rPr>
              <a:t>bayt’dır</a:t>
            </a:r>
            <a:r>
              <a:rPr lang="tr-TR" sz="2000" b="0" i="0" u="none" strike="noStrike" dirty="0">
                <a:effectLst/>
                <a:latin typeface="YACgEZ1cb1Q 0"/>
              </a:rPr>
              <a:t>. </a:t>
            </a:r>
          </a:p>
          <a:p>
            <a:pPr marL="0" indent="0">
              <a:buNone/>
            </a:pPr>
            <a:endParaRPr lang="tr-TR" sz="2000" dirty="0">
              <a:effectLst/>
              <a:latin typeface="YACgEZ1cb1Q 0"/>
            </a:endParaRPr>
          </a:p>
          <a:p>
            <a:r>
              <a:rPr lang="tr-TR" sz="2000" b="0" i="0" u="none" strike="noStrike" dirty="0" err="1">
                <a:effectLst/>
                <a:latin typeface="YACgEZ1cb1Q 0"/>
              </a:rPr>
              <a:t>Try</a:t>
            </a:r>
            <a:r>
              <a:rPr lang="tr-TR" sz="2000" b="0" i="0" u="none" strike="noStrike" dirty="0">
                <a:effectLst/>
                <a:latin typeface="YACgEZ1cb1Q 0"/>
              </a:rPr>
              <a:t>, </a:t>
            </a:r>
            <a:r>
              <a:rPr lang="tr-TR" sz="2000" b="0" i="0" u="none" strike="noStrike" dirty="0" err="1">
                <a:effectLst/>
                <a:latin typeface="YACgEZ1cb1Q 0"/>
              </a:rPr>
              <a:t>Cath</a:t>
            </a:r>
            <a:r>
              <a:rPr lang="tr-TR" sz="2000" b="0" i="0" u="none" strike="noStrike" dirty="0">
                <a:effectLst/>
                <a:latin typeface="YACgEZ1cb1Q 0"/>
              </a:rPr>
              <a:t>, </a:t>
            </a:r>
            <a:r>
              <a:rPr lang="tr-TR" sz="2000" b="0" i="0" u="none" strike="noStrike" dirty="0" err="1">
                <a:effectLst/>
                <a:latin typeface="YACgEZ1cb1Q 0"/>
              </a:rPr>
              <a:t>Except’e</a:t>
            </a:r>
            <a:r>
              <a:rPr lang="tr-TR" sz="2000" b="0" i="0" u="none" strike="noStrike" dirty="0">
                <a:effectLst/>
                <a:latin typeface="YACgEZ1cb1Q 0"/>
              </a:rPr>
              <a:t> benzer… 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16EA93B-D3A0-3CAF-470D-E1C9D2198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427" y="1690688"/>
            <a:ext cx="4211838" cy="345878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0D0C0BC9-A39F-EBE1-8AC5-FE5B1EC7B27B}"/>
              </a:ext>
            </a:extLst>
          </p:cNvPr>
          <p:cNvSpPr txBox="1"/>
          <p:nvPr/>
        </p:nvSpPr>
        <p:spPr>
          <a:xfrm>
            <a:off x="8098347" y="5385453"/>
            <a:ext cx="389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Source - </a:t>
            </a:r>
            <a:r>
              <a:rPr lang="tr-TR" dirty="0">
                <a:hlinkClick r:id="rId3"/>
              </a:rPr>
              <a:t>https://www.mertsarica.com/seh-istismari/</a:t>
            </a:r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4265D53E-8CC5-60D2-C6A2-C7F547BA252F}"/>
              </a:ext>
            </a:extLst>
          </p:cNvPr>
          <p:cNvSpPr txBox="1"/>
          <p:nvPr/>
        </p:nvSpPr>
        <p:spPr>
          <a:xfrm>
            <a:off x="706582" y="6062040"/>
            <a:ext cx="6027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>
                <a:latin typeface="YACgEZ1cb1Q 0"/>
                <a:hlinkClick r:id="rId4"/>
              </a:rPr>
              <a:t>https://pwnlab.me/tr-anti-debugging-korumasi-teknikleri/</a:t>
            </a:r>
            <a:endParaRPr lang="tr-TR" sz="1600" dirty="0">
              <a:effectLst/>
              <a:latin typeface="YACgEZ1cb1Q 0"/>
            </a:endParaRPr>
          </a:p>
        </p:txBody>
      </p:sp>
    </p:spTree>
    <p:extLst>
      <p:ext uri="{BB962C8B-B14F-4D97-AF65-F5344CB8AC3E}">
        <p14:creationId xmlns:p14="http://schemas.microsoft.com/office/powerpoint/2010/main" val="3733467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3C91E9A-9539-D7C4-A547-11B8AD368F39}"/>
              </a:ext>
            </a:extLst>
          </p:cNvPr>
          <p:cNvSpPr txBox="1"/>
          <p:nvPr/>
        </p:nvSpPr>
        <p:spPr>
          <a:xfrm>
            <a:off x="1282211" y="1560732"/>
            <a:ext cx="3177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3600" dirty="0"/>
              <a:t>DLL </a:t>
            </a:r>
            <a:r>
              <a:rPr lang="tr-TR" sz="3600" dirty="0" err="1"/>
              <a:t>Injection</a:t>
            </a:r>
            <a:endParaRPr lang="tr-TR" sz="3600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49AA6E6A-C97F-9739-874A-6543748DE2E0}"/>
              </a:ext>
            </a:extLst>
          </p:cNvPr>
          <p:cNvSpPr txBox="1"/>
          <p:nvPr/>
        </p:nvSpPr>
        <p:spPr>
          <a:xfrm>
            <a:off x="1282211" y="2391664"/>
            <a:ext cx="408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3600" dirty="0"/>
              <a:t>Enjeksiyon Analizi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81347EDF-8096-2188-BC85-A5A68B43B087}"/>
              </a:ext>
            </a:extLst>
          </p:cNvPr>
          <p:cNvSpPr txBox="1"/>
          <p:nvPr/>
        </p:nvSpPr>
        <p:spPr>
          <a:xfrm>
            <a:off x="1282211" y="3222596"/>
            <a:ext cx="4518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4000" dirty="0" err="1"/>
              <a:t>Process</a:t>
            </a:r>
            <a:r>
              <a:rPr lang="tr-TR" sz="4000" dirty="0"/>
              <a:t> </a:t>
            </a:r>
            <a:r>
              <a:rPr lang="tr-TR" sz="4000" dirty="0" err="1"/>
              <a:t>Hallowing</a:t>
            </a:r>
            <a:endParaRPr lang="tr-TR" sz="4000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1C2CC1F4-CE1D-1068-6C0F-BA092DACD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010" y="1200638"/>
            <a:ext cx="5622802" cy="3504407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F05048EA-8E60-CC0C-11B7-E0254543E157}"/>
              </a:ext>
            </a:extLst>
          </p:cNvPr>
          <p:cNvSpPr txBox="1"/>
          <p:nvPr/>
        </p:nvSpPr>
        <p:spPr>
          <a:xfrm>
            <a:off x="6418278" y="4971496"/>
            <a:ext cx="5622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/>
              <a:t>Source - </a:t>
            </a:r>
            <a:r>
              <a:rPr lang="tr-TR" sz="1100" dirty="0">
                <a:hlinkClick r:id="rId3"/>
              </a:rPr>
              <a:t>https://www.researchgate.net/figure/Splitting-DLL-injection-code-into-2-components-Each-component-executes-a-distinct-step_fig3_333715952</a:t>
            </a:r>
            <a:endParaRPr lang="tr-TR" sz="1100" dirty="0"/>
          </a:p>
        </p:txBody>
      </p:sp>
    </p:spTree>
    <p:extLst>
      <p:ext uri="{BB962C8B-B14F-4D97-AF65-F5344CB8AC3E}">
        <p14:creationId xmlns:p14="http://schemas.microsoft.com/office/powerpoint/2010/main" val="2991444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3A081A-E398-C429-9EBF-77F52FBE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Analiz Kısmı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196803-0EA2-A5E3-C800-EC303B9F8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237"/>
            <a:ext cx="7471299" cy="4351338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b="0" i="0" u="none" strike="noStrike" dirty="0">
                <a:effectLst/>
              </a:rPr>
              <a:t>lsass.exe (</a:t>
            </a:r>
            <a:r>
              <a:rPr lang="tr-TR" b="0" i="0" u="none" strike="noStrike" dirty="0" err="1">
                <a:effectLst/>
              </a:rPr>
              <a:t>credential</a:t>
            </a:r>
            <a:r>
              <a:rPr lang="tr-TR" b="0" i="0" u="none" strike="noStrike" dirty="0">
                <a:effectLst/>
              </a:rPr>
              <a:t> </a:t>
            </a:r>
            <a:r>
              <a:rPr lang="tr-TR" b="0" i="0" u="none" strike="noStrike" dirty="0" err="1">
                <a:effectLst/>
              </a:rPr>
              <a:t>theft</a:t>
            </a:r>
            <a:r>
              <a:rPr lang="tr-TR" b="0" i="0" u="none" strike="noStrike" dirty="0">
                <a:effectLst/>
              </a:rPr>
              <a:t>)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b="0" i="0" u="none" strike="noStrike" dirty="0">
                <a:effectLst/>
              </a:rPr>
              <a:t>calc.exe (</a:t>
            </a:r>
            <a:r>
              <a:rPr lang="tr-TR" b="0" i="0" u="none" strike="noStrike" dirty="0" err="1">
                <a:effectLst/>
              </a:rPr>
              <a:t>evasion</a:t>
            </a:r>
            <a:r>
              <a:rPr lang="tr-TR" b="0" i="0" u="none" strike="noStrike" dirty="0">
                <a:effectLst/>
              </a:rPr>
              <a:t>)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b="0" i="0" u="none" strike="noStrike" dirty="0">
                <a:effectLst/>
              </a:rPr>
              <a:t>notepad.exe (</a:t>
            </a:r>
            <a:r>
              <a:rPr lang="tr-TR" b="0" i="0" u="none" strike="noStrike" dirty="0" err="1">
                <a:effectLst/>
              </a:rPr>
              <a:t>evasion</a:t>
            </a:r>
            <a:r>
              <a:rPr lang="tr-TR" b="0" i="0" u="none" strike="noStrike" dirty="0">
                <a:effectLst/>
              </a:rPr>
              <a:t>)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b="0" i="0" u="none" strike="noStrike" dirty="0">
                <a:effectLst/>
              </a:rPr>
              <a:t>svchost.exe (</a:t>
            </a:r>
            <a:r>
              <a:rPr lang="tr-TR" b="0" i="0" u="none" strike="noStrike" dirty="0" err="1">
                <a:effectLst/>
              </a:rPr>
              <a:t>evasion</a:t>
            </a:r>
            <a:r>
              <a:rPr lang="tr-TR" b="0" i="0" u="none" strike="noStrike" dirty="0">
                <a:effectLst/>
              </a:rPr>
              <a:t>)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b="0" i="0" u="none" strike="noStrike" dirty="0">
                <a:effectLst/>
              </a:rPr>
              <a:t>backgroundtaskhost.exe (</a:t>
            </a:r>
            <a:r>
              <a:rPr lang="tr-TR" b="0" i="0" u="none" strike="noStrike" dirty="0" err="1">
                <a:effectLst/>
              </a:rPr>
              <a:t>application</a:t>
            </a:r>
            <a:r>
              <a:rPr lang="tr-TR" b="0" i="0" u="none" strike="noStrike" dirty="0">
                <a:effectLst/>
              </a:rPr>
              <a:t> </a:t>
            </a:r>
            <a:r>
              <a:rPr lang="tr-TR" b="0" i="0" u="none" strike="noStrike" dirty="0" err="1">
                <a:effectLst/>
              </a:rPr>
              <a:t>control</a:t>
            </a:r>
            <a:r>
              <a:rPr lang="tr-TR" b="0" i="0" u="none" strike="noStrike" dirty="0">
                <a:effectLst/>
              </a:rPr>
              <a:t> bypass)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b="0" i="0" u="none" strike="noStrike" dirty="0">
                <a:effectLst/>
              </a:rPr>
              <a:t>dllhost.exe 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b="0" i="0" u="none" strike="noStrike" dirty="0">
                <a:effectLst/>
              </a:rPr>
              <a:t>regsvr32.exe (</a:t>
            </a:r>
            <a:r>
              <a:rPr lang="tr-TR" b="0" i="0" u="none" strike="noStrike" dirty="0" err="1">
                <a:effectLst/>
              </a:rPr>
              <a:t>application</a:t>
            </a:r>
            <a:r>
              <a:rPr lang="tr-TR" b="0" i="0" u="none" strike="noStrike" dirty="0">
                <a:effectLst/>
              </a:rPr>
              <a:t> </a:t>
            </a:r>
            <a:r>
              <a:rPr lang="tr-TR" b="0" i="0" u="none" strike="noStrike" dirty="0" err="1">
                <a:effectLst/>
              </a:rPr>
              <a:t>control</a:t>
            </a:r>
            <a:r>
              <a:rPr lang="tr-TR" b="0" i="0" u="none" strike="noStrike" dirty="0">
                <a:effectLst/>
              </a:rPr>
              <a:t> bypass </a:t>
            </a:r>
            <a:r>
              <a:rPr lang="tr-TR" b="0" i="0" u="none" strike="noStrike" dirty="0" err="1">
                <a:effectLst/>
              </a:rPr>
              <a:t>and</a:t>
            </a:r>
            <a:r>
              <a:rPr lang="tr-TR" b="0" i="0" u="none" strike="noStrike" dirty="0">
                <a:effectLst/>
              </a:rPr>
              <a:t> </a:t>
            </a:r>
            <a:r>
              <a:rPr lang="tr-TR" b="0" i="0" u="none" strike="noStrike" dirty="0" err="1">
                <a:effectLst/>
              </a:rPr>
              <a:t>other</a:t>
            </a:r>
            <a:r>
              <a:rPr lang="tr-TR" b="0" i="0" u="none" strike="noStrike" dirty="0">
                <a:effectLst/>
              </a:rPr>
              <a:t> </a:t>
            </a:r>
            <a:r>
              <a:rPr lang="tr-TR" b="0" i="0" u="none" strike="noStrike" dirty="0" err="1">
                <a:effectLst/>
              </a:rPr>
              <a:t>evasion</a:t>
            </a:r>
            <a:r>
              <a:rPr lang="tr-TR" b="0" i="0" u="none" strike="noStrike" dirty="0">
                <a:effectLst/>
              </a:rPr>
              <a:t>)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b="0" i="0" u="none" strike="noStrike" dirty="0">
                <a:effectLst/>
              </a:rPr>
              <a:t>searchprotocolhost.exe (</a:t>
            </a:r>
            <a:r>
              <a:rPr lang="tr-TR" b="0" i="0" u="none" strike="noStrike" dirty="0" err="1">
                <a:effectLst/>
              </a:rPr>
              <a:t>application</a:t>
            </a:r>
            <a:r>
              <a:rPr lang="tr-TR" b="0" i="0" u="none" strike="noStrike" dirty="0">
                <a:effectLst/>
              </a:rPr>
              <a:t> </a:t>
            </a:r>
            <a:r>
              <a:rPr lang="tr-TR" b="0" i="0" u="none" strike="noStrike" dirty="0" err="1">
                <a:effectLst/>
              </a:rPr>
              <a:t>control</a:t>
            </a:r>
            <a:r>
              <a:rPr lang="tr-TR" b="0" i="0" u="none" strike="noStrike" dirty="0">
                <a:effectLst/>
              </a:rPr>
              <a:t> bypass </a:t>
            </a:r>
            <a:r>
              <a:rPr lang="tr-TR" b="0" i="0" u="none" strike="noStrike" dirty="0" err="1">
                <a:effectLst/>
              </a:rPr>
              <a:t>and</a:t>
            </a:r>
            <a:r>
              <a:rPr lang="tr-TR" b="0" i="0" u="none" strike="noStrike" dirty="0">
                <a:effectLst/>
              </a:rPr>
              <a:t> </a:t>
            </a:r>
            <a:r>
              <a:rPr lang="tr-TR" b="0" i="0" u="none" strike="noStrike" dirty="0" err="1">
                <a:effectLst/>
              </a:rPr>
              <a:t>other</a:t>
            </a:r>
            <a:r>
              <a:rPr lang="tr-TR" b="0" i="0" u="none" strike="noStrike" dirty="0">
                <a:effectLst/>
              </a:rPr>
              <a:t> </a:t>
            </a:r>
            <a:r>
              <a:rPr lang="tr-TR" b="0" i="0" u="none" strike="noStrike" dirty="0" err="1">
                <a:effectLst/>
              </a:rPr>
              <a:t>evasion</a:t>
            </a:r>
            <a:r>
              <a:rPr lang="tr-TR" b="0" i="0" u="none" strike="noStrike" dirty="0">
                <a:effectLst/>
              </a:rPr>
              <a:t>).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b="0" i="0" u="none" strike="noStrike" dirty="0">
                <a:effectLst/>
              </a:rPr>
              <a:t>werfault.exe (</a:t>
            </a:r>
            <a:r>
              <a:rPr lang="tr-TR" b="0" i="0" u="none" strike="noStrike" dirty="0" err="1">
                <a:effectLst/>
              </a:rPr>
              <a:t>evasion</a:t>
            </a:r>
            <a:r>
              <a:rPr lang="tr-TR" b="0" i="0" u="none" strike="noStrike" dirty="0">
                <a:effectLst/>
              </a:rPr>
              <a:t>)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b="0" i="0" u="none" strike="noStrike" dirty="0">
                <a:effectLst/>
              </a:rPr>
              <a:t>wuauclt.exe (</a:t>
            </a:r>
            <a:r>
              <a:rPr lang="tr-TR" b="0" i="0" u="none" strike="noStrike" dirty="0" err="1">
                <a:effectLst/>
              </a:rPr>
              <a:t>evasion</a:t>
            </a:r>
            <a:r>
              <a:rPr lang="tr-TR" b="0" i="0" u="none" strike="noStrike" dirty="0">
                <a:effectLst/>
              </a:rPr>
              <a:t>)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b="0" i="0" u="none" strike="noStrike" dirty="0">
                <a:effectLst/>
              </a:rPr>
              <a:t>spoolsv.exe (</a:t>
            </a:r>
            <a:r>
              <a:rPr lang="tr-TR" b="0" i="0" u="none" strike="noStrike" dirty="0" err="1">
                <a:effectLst/>
              </a:rPr>
              <a:t>evasion</a:t>
            </a:r>
            <a:r>
              <a:rPr lang="tr-TR" b="0" i="0" u="none" strike="noStrike" dirty="0">
                <a:effectLst/>
              </a:rPr>
              <a:t>)</a:t>
            </a: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93374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BE27AB6-8429-AD58-C27D-35D5C6565502}"/>
              </a:ext>
            </a:extLst>
          </p:cNvPr>
          <p:cNvSpPr txBox="1"/>
          <p:nvPr/>
        </p:nvSpPr>
        <p:spPr>
          <a:xfrm>
            <a:off x="4428531" y="1349406"/>
            <a:ext cx="3415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b="0" i="0" u="none" strike="noStrike" dirty="0" err="1">
                <a:effectLst/>
              </a:rPr>
              <a:t>Process</a:t>
            </a:r>
            <a:r>
              <a:rPr lang="tr-TR" sz="3200" b="0" i="0" u="none" strike="noStrike" dirty="0">
                <a:effectLst/>
              </a:rPr>
              <a:t> </a:t>
            </a:r>
            <a:r>
              <a:rPr lang="tr-TR" sz="3200" b="0" i="0" u="none" strike="noStrike" dirty="0" err="1">
                <a:effectLst/>
              </a:rPr>
              <a:t>Monitoring</a:t>
            </a:r>
            <a:endParaRPr lang="tr-TR" sz="3200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8AC4DEE0-5ED4-CA41-A78E-F13A7A9A9D35}"/>
              </a:ext>
            </a:extLst>
          </p:cNvPr>
          <p:cNvSpPr txBox="1"/>
          <p:nvPr/>
        </p:nvSpPr>
        <p:spPr>
          <a:xfrm>
            <a:off x="4092606" y="2353986"/>
            <a:ext cx="4087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b="0" i="0" u="none" strike="noStrike" dirty="0" err="1">
                <a:effectLst/>
              </a:rPr>
              <a:t>Command</a:t>
            </a:r>
            <a:r>
              <a:rPr lang="tr-TR" sz="3200" b="0" i="0" u="none" strike="noStrike" dirty="0">
                <a:effectLst/>
              </a:rPr>
              <a:t> </a:t>
            </a:r>
            <a:r>
              <a:rPr lang="tr-TR" sz="3200" b="0" i="0" u="none" strike="noStrike" dirty="0" err="1">
                <a:effectLst/>
              </a:rPr>
              <a:t>Monitoring</a:t>
            </a:r>
            <a:endParaRPr lang="tr-TR" sz="3200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014705A5-99EF-5684-2BE9-FB0894E5B0CC}"/>
              </a:ext>
            </a:extLst>
          </p:cNvPr>
          <p:cNvSpPr txBox="1"/>
          <p:nvPr/>
        </p:nvSpPr>
        <p:spPr>
          <a:xfrm>
            <a:off x="4345655" y="3395709"/>
            <a:ext cx="3581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b="0" i="0" u="none" strike="noStrike" dirty="0">
                <a:effectLst/>
              </a:rPr>
              <a:t>Network</a:t>
            </a:r>
            <a:r>
              <a:rPr lang="tr-TR" sz="2800" b="0" i="0" u="none" strike="noStrike" dirty="0">
                <a:effectLst/>
              </a:rPr>
              <a:t> </a:t>
            </a:r>
            <a:r>
              <a:rPr lang="tr-TR" sz="3200" b="0" i="0" u="none" strike="noStrike" dirty="0" err="1">
                <a:effectLst/>
              </a:rPr>
              <a:t>Monitoring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590181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639E2E6-9627-E37C-37C8-F37732A4F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800" b="0" i="0" u="none" strike="noStrike" dirty="0" err="1">
                <a:effectLst/>
              </a:rPr>
              <a:t>False-Positeve</a:t>
            </a:r>
            <a:endParaRPr lang="tr-TR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187978-CC67-DA8D-9518-89E890317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493"/>
            <a:ext cx="10515600" cy="748899"/>
          </a:xfrm>
        </p:spPr>
        <p:txBody>
          <a:bodyPr>
            <a:normAutofit/>
          </a:bodyPr>
          <a:lstStyle/>
          <a:p>
            <a:pPr algn="ctr"/>
            <a:r>
              <a:rPr lang="tr-TR" sz="2000" b="0" i="0" u="none" strike="noStrike" dirty="0">
                <a:effectLst/>
              </a:rPr>
              <a:t>lsass.exe &gt;&gt; </a:t>
            </a:r>
            <a:r>
              <a:rPr lang="en-US" sz="2000" b="0" i="0" u="none" strike="noStrike" dirty="0" err="1">
                <a:effectLst/>
              </a:rPr>
              <a:t>MSbuild</a:t>
            </a:r>
            <a:r>
              <a:rPr lang="en-US" sz="2000" b="0" i="0" u="none" strike="noStrike" dirty="0">
                <a:effectLst/>
              </a:rPr>
              <a:t>, PowerShell, </a:t>
            </a:r>
            <a:r>
              <a:rPr lang="en-US" sz="2000" b="0" i="0" u="none" strike="noStrike" dirty="0" err="1">
                <a:effectLst/>
              </a:rPr>
              <a:t>Wscript</a:t>
            </a:r>
            <a:r>
              <a:rPr lang="en-US" sz="2000" b="0" i="0" u="none" strike="noStrike" dirty="0">
                <a:effectLst/>
              </a:rPr>
              <a:t>, </a:t>
            </a:r>
            <a:r>
              <a:rPr lang="en-US" sz="2000" b="0" i="0" u="none" strike="noStrike" dirty="0" err="1">
                <a:effectLst/>
              </a:rPr>
              <a:t>Cscript</a:t>
            </a:r>
            <a:r>
              <a:rPr lang="en-US" sz="2000" b="0" i="0" u="none" strike="noStrike" dirty="0">
                <a:effectLst/>
              </a:rPr>
              <a:t>, </a:t>
            </a:r>
            <a:r>
              <a:rPr lang="en-US" sz="2000" b="0" i="0" u="none" strike="noStrike" dirty="0" err="1">
                <a:effectLst/>
              </a:rPr>
              <a:t>Msiexec</a:t>
            </a:r>
            <a:r>
              <a:rPr lang="en-US" sz="2000" b="0" i="0" u="none" strike="noStrike" dirty="0">
                <a:effectLst/>
              </a:rPr>
              <a:t>, </a:t>
            </a:r>
            <a:r>
              <a:rPr lang="en-US" sz="2000" b="0" i="0" u="none" strike="noStrike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Rundll32</a:t>
            </a:r>
            <a:endParaRPr lang="tr-TR" sz="20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D7182803-1528-0A47-DFF2-522A9F3BF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246" y="2416498"/>
            <a:ext cx="4167506" cy="3545687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120B3DB1-C4A1-9DBA-8C01-B08C5FBE77FE}"/>
              </a:ext>
            </a:extLst>
          </p:cNvPr>
          <p:cNvSpPr txBox="1"/>
          <p:nvPr/>
        </p:nvSpPr>
        <p:spPr>
          <a:xfrm>
            <a:off x="3784331" y="6070291"/>
            <a:ext cx="4882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Source - </a:t>
            </a:r>
            <a:r>
              <a:rPr lang="tr-TR" sz="1600" dirty="0">
                <a:hlinkClick r:id="rId4"/>
              </a:rPr>
              <a:t>https://picsart.com/i/sticker-317763721497211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465894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BD80245-CBBF-E8A7-8E2D-C41A5FE5E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 err="1"/>
              <a:t>Process</a:t>
            </a:r>
            <a:r>
              <a:rPr lang="tr-TR" sz="3200" dirty="0"/>
              <a:t> </a:t>
            </a:r>
            <a:r>
              <a:rPr lang="tr-TR" sz="3200" dirty="0" err="1"/>
              <a:t>Hallowing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F357376-E806-9CD3-FF80-0C4C35BAF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04969" cy="4351338"/>
          </a:xfrm>
        </p:spPr>
        <p:txBody>
          <a:bodyPr/>
          <a:lstStyle/>
          <a:p>
            <a:r>
              <a:rPr lang="tr-TR" dirty="0"/>
              <a:t>Bu teknik saldırganın </a:t>
            </a:r>
            <a:r>
              <a:rPr lang="tr-TR" dirty="0" err="1"/>
              <a:t>process’den</a:t>
            </a:r>
            <a:r>
              <a:rPr lang="tr-TR" dirty="0"/>
              <a:t> alan silerek yerini zararlı kod parçasıyla birleştirmesiyle oluşur.</a:t>
            </a:r>
          </a:p>
          <a:p>
            <a:endParaRPr lang="tr-TR" dirty="0"/>
          </a:p>
          <a:p>
            <a:r>
              <a:rPr lang="tr-TR" dirty="0"/>
              <a:t>Hedef </a:t>
            </a:r>
            <a:r>
              <a:rPr lang="tr-TR" dirty="0" err="1"/>
              <a:t>process</a:t>
            </a:r>
            <a:r>
              <a:rPr lang="tr-TR" dirty="0"/>
              <a:t>, teknik esnasında bir süre </a:t>
            </a:r>
            <a:r>
              <a:rPr lang="tr-TR" dirty="0" err="1"/>
              <a:t>suspend</a:t>
            </a:r>
            <a:r>
              <a:rPr lang="tr-TR" dirty="0"/>
              <a:t> edilir.</a:t>
            </a:r>
          </a:p>
          <a:p>
            <a:endParaRPr lang="tr-TR" dirty="0"/>
          </a:p>
          <a:p>
            <a:r>
              <a:rPr lang="tr-TR" dirty="0"/>
              <a:t>Amaç </a:t>
            </a:r>
            <a:r>
              <a:rPr lang="tr-TR" dirty="0" err="1"/>
              <a:t>process’in</a:t>
            </a:r>
            <a:r>
              <a:rPr lang="tr-TR" dirty="0"/>
              <a:t> saklamak, gizlemektir.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41F7892-60CE-0D10-F41F-A691E15E4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246882"/>
            <a:ext cx="4572000" cy="291465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1055C6F9-DA42-E934-F2F2-17FB68F27908}"/>
              </a:ext>
            </a:extLst>
          </p:cNvPr>
          <p:cNvSpPr txBox="1"/>
          <p:nvPr/>
        </p:nvSpPr>
        <p:spPr>
          <a:xfrm>
            <a:off x="7332956" y="5428900"/>
            <a:ext cx="473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Source - </a:t>
            </a:r>
            <a:r>
              <a:rPr lang="tr-TR" sz="1400" dirty="0">
                <a:hlinkClick r:id="rId3"/>
              </a:rPr>
              <a:t>https://blog.kwiatkowski.fr/?q=en/process_hollowing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990436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615B2A-002F-4CEB-D544-905C1524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dirty="0" err="1"/>
              <a:t>Process</a:t>
            </a:r>
            <a:r>
              <a:rPr lang="tr-TR" sz="3200" dirty="0"/>
              <a:t> </a:t>
            </a:r>
            <a:r>
              <a:rPr lang="tr-TR" sz="3200" dirty="0" err="1"/>
              <a:t>Hallowing</a:t>
            </a:r>
            <a:r>
              <a:rPr lang="tr-TR" sz="3200" dirty="0"/>
              <a:t> Analizi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7E3DE6-507C-BFA5-2B09-645EBDA2D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6144" y="1490120"/>
            <a:ext cx="6672309" cy="4351338"/>
          </a:xfrm>
        </p:spPr>
        <p:txBody>
          <a:bodyPr>
            <a:normAutofit/>
          </a:bodyPr>
          <a:lstStyle/>
          <a:p>
            <a:r>
              <a:rPr lang="tr-TR" sz="2000" dirty="0" err="1"/>
              <a:t>Hallowing</a:t>
            </a:r>
            <a:r>
              <a:rPr lang="tr-TR" sz="2000" dirty="0"/>
              <a:t> geçirmiş </a:t>
            </a:r>
            <a:r>
              <a:rPr lang="tr-TR" sz="2000" dirty="0" err="1"/>
              <a:t>process</a:t>
            </a:r>
            <a:r>
              <a:rPr lang="tr-TR" sz="2000" dirty="0"/>
              <a:t>, işleme CREATE_SUSPENDED </a:t>
            </a:r>
            <a:r>
              <a:rPr lang="tr-TR" sz="2000" dirty="0" err="1"/>
              <a:t>flag’ı</a:t>
            </a:r>
            <a:r>
              <a:rPr lang="tr-TR" sz="2000" dirty="0"/>
              <a:t> etkin olarak başlar.</a:t>
            </a:r>
          </a:p>
          <a:p>
            <a:r>
              <a:rPr lang="tr-TR" sz="2000" dirty="0"/>
              <a:t>Ardından </a:t>
            </a:r>
            <a:r>
              <a:rPr lang="tr-TR" sz="2000" dirty="0" err="1"/>
              <a:t>image</a:t>
            </a:r>
            <a:r>
              <a:rPr lang="tr-TR" sz="2000" dirty="0"/>
              <a:t> </a:t>
            </a:r>
            <a:r>
              <a:rPr lang="tr-TR" sz="2000" dirty="0" err="1"/>
              <a:t>memory</a:t>
            </a:r>
            <a:r>
              <a:rPr lang="tr-TR" sz="2000" dirty="0"/>
              <a:t> için </a:t>
            </a:r>
            <a:r>
              <a:rPr lang="tr-TR" sz="2000" dirty="0" err="1"/>
              <a:t>unmapped</a:t>
            </a:r>
            <a:r>
              <a:rPr lang="tr-TR" sz="2000" dirty="0"/>
              <a:t> (</a:t>
            </a:r>
            <a:r>
              <a:rPr lang="tr-TR" sz="2000" dirty="0" err="1"/>
              <a:t>hallowed</a:t>
            </a:r>
            <a:r>
              <a:rPr lang="tr-TR" sz="2000" dirty="0"/>
              <a:t>) hale gelir.</a:t>
            </a:r>
          </a:p>
          <a:p>
            <a:r>
              <a:rPr lang="tr-TR" sz="2000" dirty="0"/>
              <a:t>Son olarak ise zararlı </a:t>
            </a:r>
            <a:r>
              <a:rPr lang="tr-TR" sz="2000" dirty="0" err="1"/>
              <a:t>binary</a:t>
            </a:r>
            <a:r>
              <a:rPr lang="tr-TR" sz="2000" dirty="0"/>
              <a:t> yazılır ve ana </a:t>
            </a:r>
            <a:r>
              <a:rPr lang="tr-TR" sz="2000" dirty="0" err="1"/>
              <a:t>process</a:t>
            </a:r>
            <a:r>
              <a:rPr lang="tr-TR" sz="2000" dirty="0"/>
              <a:t> zararlı kod </a:t>
            </a:r>
            <a:r>
              <a:rPr lang="tr-TR" sz="2000" dirty="0" err="1"/>
              <a:t>execute</a:t>
            </a:r>
            <a:r>
              <a:rPr lang="tr-TR" sz="2000" dirty="0"/>
              <a:t> ediyor olarak işlemine devam eder.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3E32B0C-8CDE-3934-3008-3C97F48FB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3745262"/>
            <a:ext cx="9430744" cy="251425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64889CD4-562E-30BD-2318-F30C3EDF3666}"/>
              </a:ext>
            </a:extLst>
          </p:cNvPr>
          <p:cNvSpPr txBox="1"/>
          <p:nvPr/>
        </p:nvSpPr>
        <p:spPr>
          <a:xfrm>
            <a:off x="3568526" y="6338986"/>
            <a:ext cx="5463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Source - </a:t>
            </a:r>
            <a:r>
              <a:rPr lang="tr-TR" sz="1400" dirty="0">
                <a:hlinkClick r:id="rId3"/>
              </a:rPr>
              <a:t>https://cysinfo.com/detecting-deceptive-hollowing-techniques/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678979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75356E-8213-C9C9-F91E-845A621E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Hallowing</a:t>
            </a:r>
            <a:r>
              <a:rPr lang="tr-TR" dirty="0"/>
              <a:t> Pratik Tekniği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779F9E-93F7-B62A-04DF-D791853D1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985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sz="2000" dirty="0"/>
              <a:t>CREATE_SUSPANDED </a:t>
            </a:r>
            <a:r>
              <a:rPr lang="tr-TR" sz="2000" dirty="0" err="1"/>
              <a:t>flag’ı</a:t>
            </a:r>
            <a:r>
              <a:rPr lang="tr-TR" sz="2000" dirty="0"/>
              <a:t> ile </a:t>
            </a:r>
            <a:r>
              <a:rPr lang="tr-TR" sz="2000" dirty="0" err="1"/>
              <a:t>CreateProcessA</a:t>
            </a:r>
            <a:r>
              <a:rPr lang="tr-TR" sz="2000" dirty="0"/>
              <a:t>() yardımıyla duraklamış durumdaki </a:t>
            </a:r>
            <a:r>
              <a:rPr lang="tr-TR" sz="2000" dirty="0" err="1"/>
              <a:t>process</a:t>
            </a:r>
            <a:r>
              <a:rPr lang="tr-TR" sz="2000" dirty="0"/>
              <a:t> içerisinde </a:t>
            </a:r>
            <a:r>
              <a:rPr lang="tr-TR" sz="2000" dirty="0" err="1"/>
              <a:t>process</a:t>
            </a:r>
            <a:r>
              <a:rPr lang="tr-TR" sz="2000" dirty="0"/>
              <a:t> oluştur.</a:t>
            </a:r>
          </a:p>
          <a:p>
            <a:pPr marL="457200" indent="-457200">
              <a:buFont typeface="+mj-lt"/>
              <a:buAutoNum type="arabicPeriod"/>
            </a:pPr>
            <a:r>
              <a:rPr lang="tr-TR" sz="2000" dirty="0"/>
              <a:t>Memory değerlerini </a:t>
            </a:r>
            <a:r>
              <a:rPr lang="tr-TR" sz="2000" dirty="0" err="1"/>
              <a:t>NtUnmapViewOfSection</a:t>
            </a:r>
            <a:r>
              <a:rPr lang="tr-TR" sz="2000" dirty="0"/>
              <a:t>() ile takas etme işlemi gerçekleşir.</a:t>
            </a:r>
          </a:p>
          <a:p>
            <a:pPr marL="457200" indent="-457200">
              <a:buFont typeface="+mj-lt"/>
              <a:buAutoNum type="arabicPeriod"/>
            </a:pPr>
            <a:r>
              <a:rPr lang="tr-TR" sz="2000" b="0" i="0" dirty="0">
                <a:solidFill>
                  <a:srgbClr val="4C4F53"/>
                </a:solidFill>
                <a:effectLst/>
                <a:latin typeface="Muli"/>
              </a:rPr>
              <a:t>Zararlı </a:t>
            </a:r>
            <a:r>
              <a:rPr lang="tr-TR" sz="2000" b="0" i="0" dirty="0" err="1">
                <a:solidFill>
                  <a:srgbClr val="4C4F53"/>
                </a:solidFill>
                <a:effectLst/>
                <a:latin typeface="Muli"/>
              </a:rPr>
              <a:t>payload</a:t>
            </a:r>
            <a:r>
              <a:rPr lang="tr-TR" sz="2000" b="0" i="0" dirty="0">
                <a:solidFill>
                  <a:srgbClr val="4C4F53"/>
                </a:solidFill>
                <a:effectLst/>
                <a:latin typeface="Muli"/>
              </a:rPr>
              <a:t> girişi </a:t>
            </a:r>
            <a:r>
              <a:rPr lang="tr-TR" sz="2000" b="0" i="0" dirty="0" err="1">
                <a:solidFill>
                  <a:srgbClr val="4C4F53"/>
                </a:solidFill>
                <a:effectLst/>
                <a:latin typeface="Muli"/>
              </a:rPr>
              <a:t>unmapped</a:t>
            </a:r>
            <a:r>
              <a:rPr lang="tr-TR" sz="2000" b="0" i="0" dirty="0">
                <a:solidFill>
                  <a:srgbClr val="4C4F53"/>
                </a:solidFill>
                <a:effectLst/>
                <a:latin typeface="Muli"/>
              </a:rPr>
              <a:t> alana</a:t>
            </a:r>
            <a:r>
              <a:rPr lang="tr-TR" sz="2000" dirty="0">
                <a:solidFill>
                  <a:srgbClr val="4C4F53"/>
                </a:solidFill>
                <a:latin typeface="Muli"/>
              </a:rPr>
              <a:t> </a:t>
            </a:r>
            <a:r>
              <a:rPr lang="tr-TR" sz="2000" dirty="0" err="1">
                <a:solidFill>
                  <a:srgbClr val="4C4F53"/>
                </a:solidFill>
                <a:latin typeface="Muli"/>
              </a:rPr>
              <a:t>VirtualAllocEx</a:t>
            </a:r>
            <a:r>
              <a:rPr lang="tr-TR" sz="2000" dirty="0">
                <a:solidFill>
                  <a:srgbClr val="4C4F53"/>
                </a:solidFill>
                <a:latin typeface="Muli"/>
              </a:rPr>
              <a:t> ile yapılır.</a:t>
            </a:r>
          </a:p>
          <a:p>
            <a:pPr marL="457200" indent="-457200">
              <a:buFont typeface="+mj-lt"/>
              <a:buAutoNum type="arabicPeriod"/>
            </a:pPr>
            <a:r>
              <a:rPr lang="tr-TR" sz="2000" b="0" i="0" dirty="0" err="1">
                <a:solidFill>
                  <a:srgbClr val="4C4F53"/>
                </a:solidFill>
                <a:effectLst/>
                <a:latin typeface="Muli"/>
              </a:rPr>
              <a:t>WriteProcessMemory</a:t>
            </a:r>
            <a:r>
              <a:rPr lang="tr-TR" sz="2000" dirty="0">
                <a:solidFill>
                  <a:srgbClr val="4C4F53"/>
                </a:solidFill>
                <a:latin typeface="Muli"/>
              </a:rPr>
              <a:t>() ile zararlının tüm </a:t>
            </a:r>
            <a:r>
              <a:rPr lang="tr-TR" sz="2000" dirty="0" err="1">
                <a:solidFill>
                  <a:srgbClr val="4C4F53"/>
                </a:solidFill>
                <a:latin typeface="Muli"/>
              </a:rPr>
              <a:t>sectionlar’ını</a:t>
            </a:r>
            <a:r>
              <a:rPr lang="tr-TR" sz="2000" dirty="0">
                <a:solidFill>
                  <a:srgbClr val="4C4F53"/>
                </a:solidFill>
                <a:latin typeface="Muli"/>
              </a:rPr>
              <a:t> hedef </a:t>
            </a:r>
            <a:r>
              <a:rPr lang="tr-TR" sz="2000" dirty="0" err="1">
                <a:solidFill>
                  <a:srgbClr val="4C4F53"/>
                </a:solidFill>
                <a:latin typeface="Muli"/>
              </a:rPr>
              <a:t>process</a:t>
            </a:r>
            <a:r>
              <a:rPr lang="tr-TR" sz="2000" dirty="0">
                <a:solidFill>
                  <a:srgbClr val="4C4F53"/>
                </a:solidFill>
                <a:latin typeface="Muli"/>
              </a:rPr>
              <a:t> yazma işlemi gerçekleştirilir.</a:t>
            </a:r>
          </a:p>
          <a:p>
            <a:pPr marL="457200" indent="-457200">
              <a:buFont typeface="+mj-lt"/>
              <a:buAutoNum type="arabicPeriod"/>
            </a:pPr>
            <a:r>
              <a:rPr lang="tr-TR" sz="2000" b="0" i="0" dirty="0" err="1">
                <a:solidFill>
                  <a:srgbClr val="4C4F53"/>
                </a:solidFill>
                <a:effectLst/>
                <a:latin typeface="Muli"/>
              </a:rPr>
              <a:t>SetThreadContext</a:t>
            </a:r>
            <a:r>
              <a:rPr lang="tr-TR" sz="2000" b="0" i="0" dirty="0">
                <a:solidFill>
                  <a:srgbClr val="4C4F53"/>
                </a:solidFill>
                <a:effectLst/>
                <a:latin typeface="Muli"/>
              </a:rPr>
              <a:t>(), </a:t>
            </a:r>
            <a:r>
              <a:rPr lang="tr-TR" sz="2000" b="0" i="0" dirty="0" err="1">
                <a:solidFill>
                  <a:srgbClr val="4C4F53"/>
                </a:solidFill>
                <a:effectLst/>
                <a:latin typeface="Muli"/>
              </a:rPr>
              <a:t>eax</a:t>
            </a:r>
            <a:r>
              <a:rPr lang="tr-TR" sz="2000" b="0" i="0" dirty="0">
                <a:solidFill>
                  <a:srgbClr val="4C4F53"/>
                </a:solidFill>
                <a:effectLst/>
                <a:latin typeface="Muli"/>
              </a:rPr>
              <a:t> </a:t>
            </a:r>
            <a:r>
              <a:rPr lang="tr-TR" sz="2000" b="0" i="0" dirty="0" err="1">
                <a:solidFill>
                  <a:srgbClr val="4C4F53"/>
                </a:solidFill>
                <a:effectLst/>
                <a:latin typeface="Muli"/>
              </a:rPr>
              <a:t>entry</a:t>
            </a:r>
            <a:r>
              <a:rPr lang="tr-TR" sz="2000" dirty="0" err="1">
                <a:solidFill>
                  <a:srgbClr val="4C4F53"/>
                </a:solidFill>
                <a:latin typeface="Muli"/>
              </a:rPr>
              <a:t>point</a:t>
            </a:r>
            <a:r>
              <a:rPr lang="tr-TR" sz="2000" dirty="0">
                <a:solidFill>
                  <a:srgbClr val="4C4F53"/>
                </a:solidFill>
                <a:latin typeface="Muli"/>
              </a:rPr>
              <a:t> yazılır.</a:t>
            </a:r>
          </a:p>
          <a:p>
            <a:pPr marL="457200" indent="-457200">
              <a:buFont typeface="+mj-lt"/>
              <a:buAutoNum type="arabicPeriod"/>
            </a:pPr>
            <a:r>
              <a:rPr lang="tr-TR" sz="2000" b="0" i="0" dirty="0" err="1">
                <a:solidFill>
                  <a:srgbClr val="4C4F53"/>
                </a:solidFill>
                <a:effectLst/>
                <a:latin typeface="Muli"/>
              </a:rPr>
              <a:t>ResumeThread</a:t>
            </a:r>
            <a:r>
              <a:rPr lang="tr-TR" sz="2000" b="0" i="0" dirty="0">
                <a:solidFill>
                  <a:srgbClr val="4C4F53"/>
                </a:solidFill>
                <a:effectLst/>
                <a:latin typeface="Muli"/>
              </a:rPr>
              <a:t>() ile </a:t>
            </a:r>
            <a:r>
              <a:rPr lang="tr-TR" sz="2000" b="0" i="0" dirty="0" err="1">
                <a:solidFill>
                  <a:srgbClr val="4C4F53"/>
                </a:solidFill>
                <a:effectLst/>
                <a:latin typeface="Muli"/>
              </a:rPr>
              <a:t>process</a:t>
            </a:r>
            <a:r>
              <a:rPr lang="tr-TR" sz="2000" b="0" i="0" dirty="0">
                <a:solidFill>
                  <a:srgbClr val="4C4F53"/>
                </a:solidFill>
                <a:effectLst/>
                <a:latin typeface="Muli"/>
              </a:rPr>
              <a:t> işleme devam eder.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15CFBE7-56B5-A5CB-0846-A2BF35933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767" y="1825625"/>
            <a:ext cx="4704831" cy="3571998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9E66C485-44CA-9260-42CC-7A2378F0A416}"/>
              </a:ext>
            </a:extLst>
          </p:cNvPr>
          <p:cNvSpPr txBox="1"/>
          <p:nvPr/>
        </p:nvSpPr>
        <p:spPr>
          <a:xfrm>
            <a:off x="6499070" y="5532560"/>
            <a:ext cx="5730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Source - </a:t>
            </a:r>
            <a:r>
              <a:rPr lang="tr-TR" sz="1400" dirty="0">
                <a:hlinkClick r:id="rId3"/>
              </a:rPr>
              <a:t>https://www.hackingarticles.in/process-hollowing-mitret1055-012/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971126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0135506-8053-3EF6-A815-984625D4D6A6}"/>
              </a:ext>
            </a:extLst>
          </p:cNvPr>
          <p:cNvSpPr txBox="1"/>
          <p:nvPr/>
        </p:nvSpPr>
        <p:spPr>
          <a:xfrm>
            <a:off x="3515557" y="458283"/>
            <a:ext cx="5009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400" dirty="0"/>
              <a:t>Anti-</a:t>
            </a:r>
            <a:r>
              <a:rPr lang="tr-TR" sz="5400" dirty="0" err="1"/>
              <a:t>Disassembly</a:t>
            </a:r>
            <a:endParaRPr lang="tr-TR" sz="5400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BD33B0D4-FBE4-EBAA-4C76-854BE4763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506" y="1484817"/>
            <a:ext cx="5629275" cy="4914900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A2D388BE-E03C-1DDF-5E44-D7649C8F0936}"/>
              </a:ext>
            </a:extLst>
          </p:cNvPr>
          <p:cNvSpPr txBox="1"/>
          <p:nvPr/>
        </p:nvSpPr>
        <p:spPr>
          <a:xfrm>
            <a:off x="4174904" y="6399717"/>
            <a:ext cx="4350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Source - </a:t>
            </a:r>
            <a:r>
              <a:rPr lang="tr-TR" sz="1200" dirty="0">
                <a:hlinkClick r:id="rId3"/>
              </a:rPr>
              <a:t>http://users.ece.utexas.edu/~valvano/assmbly/index.html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394397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7A9FCA-3935-0125-D140-E11F380D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Anti-</a:t>
            </a:r>
            <a:r>
              <a:rPr lang="tr-TR" sz="3200" dirty="0" err="1"/>
              <a:t>Disassembly</a:t>
            </a:r>
            <a:r>
              <a:rPr lang="tr-TR" sz="4800" dirty="0"/>
              <a:t> </a:t>
            </a:r>
            <a:r>
              <a:rPr lang="tr-TR" sz="3200" dirty="0"/>
              <a:t>-</a:t>
            </a:r>
            <a:r>
              <a:rPr lang="tr-TR" sz="3200" dirty="0" err="1"/>
              <a:t>Entry</a:t>
            </a:r>
            <a:endParaRPr lang="tr-TR" sz="4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93EDACB-EC7D-2EE3-01F7-2BF873717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000" dirty="0" err="1"/>
              <a:t>Disassembly</a:t>
            </a:r>
            <a:r>
              <a:rPr lang="tr-TR" sz="2000" dirty="0"/>
              <a:t> varsayımlar yapmak üzerine gider.</a:t>
            </a:r>
          </a:p>
          <a:p>
            <a:pPr marL="0" indent="0">
              <a:buNone/>
            </a:pPr>
            <a:endParaRPr lang="tr-TR" sz="2000" dirty="0"/>
          </a:p>
          <a:p>
            <a:r>
              <a:rPr lang="tr-TR" sz="2000" dirty="0"/>
              <a:t>Bunları anlamak analizi zorlaştırır.</a:t>
            </a:r>
          </a:p>
          <a:p>
            <a:endParaRPr lang="tr-TR" sz="2000" dirty="0"/>
          </a:p>
          <a:p>
            <a:r>
              <a:rPr lang="tr-TR" sz="2000" dirty="0" err="1"/>
              <a:t>Disassembly</a:t>
            </a:r>
            <a:r>
              <a:rPr lang="tr-TR" sz="2000" dirty="0"/>
              <a:t> algoritmaları vardır.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437DD2C-748F-AE54-7485-C9556141C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08" y="2003179"/>
            <a:ext cx="5462727" cy="2553232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781AF438-74BF-0543-0457-F2EA15ECCA04}"/>
              </a:ext>
            </a:extLst>
          </p:cNvPr>
          <p:cNvSpPr txBox="1"/>
          <p:nvPr/>
        </p:nvSpPr>
        <p:spPr>
          <a:xfrm>
            <a:off x="6416952" y="4755659"/>
            <a:ext cx="5343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Source - </a:t>
            </a:r>
            <a:r>
              <a:rPr lang="tr-TR" sz="1400" dirty="0">
                <a:hlinkClick r:id="rId3"/>
              </a:rPr>
              <a:t>https://store.steampowered.com/app/683340/Disassembled/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267693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77E0C1-DD84-0A0B-636C-2C9C755C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 err="1"/>
              <a:t>Disassembly</a:t>
            </a:r>
            <a:r>
              <a:rPr lang="tr-TR" sz="3200" dirty="0"/>
              <a:t> Algoritmaları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05C5488-4104-F96B-1FFC-2B27FF7A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000" dirty="0" err="1"/>
              <a:t>Linear</a:t>
            </a:r>
            <a:r>
              <a:rPr lang="tr-TR" sz="2000" dirty="0"/>
              <a:t> </a:t>
            </a:r>
            <a:r>
              <a:rPr lang="tr-TR" sz="2000" dirty="0" err="1"/>
              <a:t>Disassambly</a:t>
            </a:r>
            <a:endParaRPr lang="tr-TR" sz="2000" dirty="0"/>
          </a:p>
          <a:p>
            <a:r>
              <a:rPr lang="tr-TR" sz="2000" dirty="0" err="1"/>
              <a:t>Flow-oriented</a:t>
            </a:r>
            <a:r>
              <a:rPr lang="tr-TR" sz="2000" dirty="0"/>
              <a:t> </a:t>
            </a:r>
            <a:r>
              <a:rPr lang="tr-TR" sz="2000" dirty="0" err="1"/>
              <a:t>Disassambly</a:t>
            </a:r>
            <a:endParaRPr lang="tr-TR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06FDAA7-DF70-F8DF-7B9A-C0F0A121F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09" y="532660"/>
            <a:ext cx="4258468" cy="529553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19F3569B-BE9B-8302-3C9C-67BFC6A8CA64}"/>
              </a:ext>
            </a:extLst>
          </p:cNvPr>
          <p:cNvSpPr txBox="1"/>
          <p:nvPr/>
        </p:nvSpPr>
        <p:spPr>
          <a:xfrm>
            <a:off x="5795257" y="6079279"/>
            <a:ext cx="7762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/>
              <a:t>Source - </a:t>
            </a:r>
            <a:r>
              <a:rPr lang="tr-TR" sz="1100" dirty="0">
                <a:hlinkClick r:id="rId3"/>
              </a:rPr>
              <a:t>https://www.researchgate.net/figure/The-flowchart-of-disassembly-sequence-planning-solution</a:t>
            </a:r>
            <a:endParaRPr lang="tr-TR" sz="1100" dirty="0"/>
          </a:p>
        </p:txBody>
      </p:sp>
    </p:spTree>
    <p:extLst>
      <p:ext uri="{BB962C8B-B14F-4D97-AF65-F5344CB8AC3E}">
        <p14:creationId xmlns:p14="http://schemas.microsoft.com/office/powerpoint/2010/main" val="1398408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DD8326-D05A-AEA4-E6FF-A8B196CB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User </a:t>
            </a:r>
            <a:r>
              <a:rPr lang="tr-TR" sz="3200" dirty="0" err="1"/>
              <a:t>Mode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B8AFA22-1675-2164-708B-49DE98913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1253" cy="4351338"/>
          </a:xfrm>
        </p:spPr>
        <p:txBody>
          <a:bodyPr>
            <a:normAutofit/>
          </a:bodyPr>
          <a:lstStyle/>
          <a:p>
            <a:r>
              <a:rPr lang="tr-TR" sz="1800" b="0" i="0" u="none" strike="noStrike" dirty="0">
                <a:effectLst/>
                <a:latin typeface="YACgEZ1cb1Q 0"/>
              </a:rPr>
              <a:t>Yazılımların çalıştığı </a:t>
            </a:r>
            <a:r>
              <a:rPr lang="tr-TR" sz="1800" b="0" i="0" u="none" strike="noStrike" dirty="0" err="1">
                <a:effectLst/>
                <a:latin typeface="YACgEZ1cb1Q 0"/>
              </a:rPr>
              <a:t>processor</a:t>
            </a:r>
            <a:r>
              <a:rPr lang="tr-TR" sz="1800" b="0" i="0" u="none" strike="noStrike" dirty="0">
                <a:effectLst/>
                <a:latin typeface="YACgEZ1cb1Q 0"/>
              </a:rPr>
              <a:t> </a:t>
            </a:r>
            <a:r>
              <a:rPr lang="tr-TR" sz="1800" b="0" i="0" u="none" strike="noStrike" dirty="0" err="1">
                <a:effectLst/>
                <a:latin typeface="YACgEZ1cb1Q 0"/>
              </a:rPr>
              <a:t>mode</a:t>
            </a:r>
            <a:r>
              <a:rPr lang="tr-TR" sz="1800" b="0" i="0" u="none" strike="noStrike" dirty="0">
                <a:effectLst/>
                <a:latin typeface="YACgEZ1cb1Q 0"/>
              </a:rPr>
              <a:t>. </a:t>
            </a:r>
          </a:p>
          <a:p>
            <a:pPr marL="0" indent="0">
              <a:buNone/>
            </a:pPr>
            <a:endParaRPr lang="tr-TR" sz="1800" b="0" i="0" u="none" strike="noStrike" dirty="0">
              <a:effectLst/>
              <a:latin typeface="YACgEZ1cb1Q 0"/>
            </a:endParaRPr>
          </a:p>
          <a:p>
            <a:r>
              <a:rPr lang="tr-TR" sz="1800" b="0" i="0" u="none" strike="noStrike" dirty="0">
                <a:effectLst/>
                <a:latin typeface="YACgEZ1cb1Q 0"/>
              </a:rPr>
              <a:t>Limitli sayıda </a:t>
            </a:r>
            <a:r>
              <a:rPr lang="tr-TR" sz="1800" b="0" i="0" u="none" strike="noStrike" dirty="0" err="1">
                <a:effectLst/>
                <a:latin typeface="YACgEZ1cb1Q 0"/>
              </a:rPr>
              <a:t>interface</a:t>
            </a:r>
            <a:r>
              <a:rPr lang="tr-TR" sz="1800" b="0" i="0" u="none" strike="noStrike" dirty="0">
                <a:effectLst/>
                <a:latin typeface="YACgEZ1cb1Q 0"/>
              </a:rPr>
              <a:t> aktiftir.</a:t>
            </a:r>
          </a:p>
          <a:p>
            <a:endParaRPr lang="tr-TR" sz="1800" dirty="0">
              <a:latin typeface="YACgEZ1cb1Q 0"/>
            </a:endParaRPr>
          </a:p>
          <a:p>
            <a:r>
              <a:rPr lang="tr-TR" sz="1800" b="0" i="0" u="none" strike="noStrike" dirty="0">
                <a:effectLst/>
                <a:latin typeface="YACgEZ1cb1Q 0"/>
              </a:rPr>
              <a:t> Sistem verisine ve hafızasına erişim kısıtlıdır. </a:t>
            </a:r>
          </a:p>
          <a:p>
            <a:pPr marL="0" indent="0">
              <a:buNone/>
            </a:pPr>
            <a:endParaRPr lang="tr-TR" sz="1800" b="0" i="0" u="none" strike="noStrike" dirty="0">
              <a:effectLst/>
              <a:latin typeface="YACgEZ1cb1Q 0"/>
            </a:endParaRPr>
          </a:p>
          <a:p>
            <a:r>
              <a:rPr lang="tr-TR" sz="1800" dirty="0" err="1">
                <a:latin typeface="YACgEZ1cb1Q 0"/>
              </a:rPr>
              <a:t>P</a:t>
            </a:r>
            <a:r>
              <a:rPr lang="tr-TR" sz="1800" b="0" i="0" u="none" strike="noStrike" dirty="0" err="1">
                <a:effectLst/>
                <a:latin typeface="YACgEZ1cb1Q 0"/>
              </a:rPr>
              <a:t>rocess</a:t>
            </a:r>
            <a:r>
              <a:rPr lang="tr-TR" sz="1800" b="0" i="0" u="none" strike="noStrike" dirty="0">
                <a:effectLst/>
                <a:latin typeface="YACgEZ1cb1Q 0"/>
              </a:rPr>
              <a:t>, </a:t>
            </a:r>
            <a:r>
              <a:rPr lang="tr-TR" sz="1800" b="0" i="0" u="none" strike="noStrike" dirty="0" err="1">
                <a:effectLst/>
                <a:latin typeface="YACgEZ1cb1Q 0"/>
              </a:rPr>
              <a:t>application</a:t>
            </a:r>
            <a:r>
              <a:rPr lang="tr-TR" sz="1800" b="0" i="0" u="none" strike="noStrike" dirty="0">
                <a:effectLst/>
                <a:latin typeface="YACgEZ1cb1Q 0"/>
              </a:rPr>
              <a:t> için </a:t>
            </a:r>
            <a:r>
              <a:rPr lang="tr-TR" sz="1800" b="0" i="0" u="none" strike="noStrike" dirty="0" err="1">
                <a:effectLst/>
                <a:latin typeface="YACgEZ1cb1Q 0"/>
              </a:rPr>
              <a:t>private</a:t>
            </a:r>
            <a:r>
              <a:rPr lang="tr-TR" sz="1800" b="0" i="0" u="none" strike="noStrike" dirty="0">
                <a:effectLst/>
                <a:latin typeface="YACgEZ1cb1Q 0"/>
              </a:rPr>
              <a:t> </a:t>
            </a:r>
            <a:r>
              <a:rPr lang="tr-TR" sz="1800" b="0" i="0" u="none" strike="noStrike" dirty="0" err="1">
                <a:effectLst/>
                <a:latin typeface="YACgEZ1cb1Q 0"/>
              </a:rPr>
              <a:t>virtual</a:t>
            </a:r>
            <a:r>
              <a:rPr lang="tr-TR" sz="1800" b="0" i="0" u="none" strike="noStrike" dirty="0">
                <a:effectLst/>
                <a:latin typeface="YACgEZ1cb1Q 0"/>
              </a:rPr>
              <a:t> </a:t>
            </a:r>
            <a:r>
              <a:rPr lang="tr-TR" sz="1800" b="0" i="0" u="none" strike="noStrike" dirty="0" err="1">
                <a:effectLst/>
                <a:latin typeface="YACgEZ1cb1Q 0"/>
              </a:rPr>
              <a:t>address</a:t>
            </a:r>
            <a:r>
              <a:rPr lang="tr-TR" sz="1800" b="0" i="0" u="none" strike="noStrike" dirty="0">
                <a:effectLst/>
                <a:latin typeface="YACgEZ1cb1Q 0"/>
              </a:rPr>
              <a:t> (sanal </a:t>
            </a:r>
            <a:r>
              <a:rPr lang="tr-TR" sz="1800" b="0" i="0" u="none" strike="noStrike" dirty="0" err="1">
                <a:effectLst/>
                <a:latin typeface="YACgEZ1cb1Q 0"/>
              </a:rPr>
              <a:t>adress</a:t>
            </a:r>
            <a:r>
              <a:rPr lang="tr-TR" sz="1800" b="0" i="0" u="none" strike="noStrike" dirty="0">
                <a:effectLst/>
                <a:latin typeface="YACgEZ1cb1Q 0"/>
              </a:rPr>
              <a:t>) oluşturur. </a:t>
            </a:r>
            <a:endParaRPr lang="tr-TR" sz="1800" dirty="0">
              <a:effectLst/>
              <a:latin typeface="YACgEZ1cb1Q 0"/>
            </a:endParaRPr>
          </a:p>
          <a:p>
            <a:pPr marL="0" indent="0">
              <a:buNone/>
            </a:pPr>
            <a:endParaRPr lang="tr-TR" sz="1800" dirty="0">
              <a:effectLst/>
              <a:latin typeface="YACgEZ1cb1Q 0"/>
            </a:endParaRPr>
          </a:p>
          <a:p>
            <a:r>
              <a:rPr lang="tr-TR" sz="1800" b="0" i="0" u="none" strike="noStrike" dirty="0">
                <a:effectLst/>
                <a:latin typeface="YACgEZ1cb1Q 0"/>
              </a:rPr>
              <a:t>Bu sayede işletim sisteminin tamamen durması engellenir. </a:t>
            </a:r>
            <a:endParaRPr lang="tr-TR" sz="1800" dirty="0">
              <a:effectLst/>
              <a:latin typeface="YACgEZ1cb1Q 0"/>
            </a:endParaRPr>
          </a:p>
          <a:p>
            <a:endParaRPr lang="tr-TR" sz="18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74FFC17-5151-6359-AE63-C49393E97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58" y="975769"/>
            <a:ext cx="3846095" cy="320007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0B6F3294-C306-25CB-69F9-9974211CE757}"/>
              </a:ext>
            </a:extLst>
          </p:cNvPr>
          <p:cNvSpPr txBox="1"/>
          <p:nvPr/>
        </p:nvSpPr>
        <p:spPr>
          <a:xfrm>
            <a:off x="7523748" y="4546588"/>
            <a:ext cx="4760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Source - </a:t>
            </a:r>
            <a:r>
              <a:rPr lang="tr-TR" sz="1400" dirty="0">
                <a:hlinkClick r:id="rId3"/>
              </a:rPr>
              <a:t>https://docs.microsoft.com/en-us/windows-hardware/drivers/gettingstarted/user-mode-and-kernel-mode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823019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368524-92B2-67F5-E6DD-16D2E269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 err="1"/>
              <a:t>Linear</a:t>
            </a:r>
            <a:r>
              <a:rPr lang="tr-TR" sz="3200" dirty="0"/>
              <a:t> </a:t>
            </a:r>
            <a:r>
              <a:rPr lang="tr-TR" sz="3200" dirty="0" err="1"/>
              <a:t>Disassembly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B29B71-F5BF-DE13-B7CF-39EF75583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8425" cy="4351338"/>
          </a:xfrm>
        </p:spPr>
        <p:txBody>
          <a:bodyPr>
            <a:normAutofit/>
          </a:bodyPr>
          <a:lstStyle/>
          <a:p>
            <a:r>
              <a:rPr lang="tr-TR" sz="2000" dirty="0"/>
              <a:t>.</a:t>
            </a:r>
            <a:r>
              <a:rPr lang="tr-TR" sz="2000" dirty="0" err="1"/>
              <a:t>text</a:t>
            </a:r>
            <a:r>
              <a:rPr lang="tr-TR" sz="2000" dirty="0"/>
              <a:t> </a:t>
            </a:r>
            <a:r>
              <a:rPr lang="tr-TR" sz="2000" dirty="0" err="1"/>
              <a:t>section</a:t>
            </a:r>
            <a:r>
              <a:rPr lang="tr-TR" sz="2000" dirty="0"/>
              <a:t> üzerinden başlar.</a:t>
            </a:r>
          </a:p>
          <a:p>
            <a:r>
              <a:rPr lang="tr-TR" sz="2000" dirty="0"/>
              <a:t>İlk byte üzerinden başlayarak her byte’ı </a:t>
            </a:r>
            <a:r>
              <a:rPr lang="tr-TR" sz="2000" dirty="0" err="1"/>
              <a:t>decode</a:t>
            </a:r>
            <a:r>
              <a:rPr lang="tr-TR" sz="2000" dirty="0"/>
              <a:t> ederek ilerler.</a:t>
            </a:r>
          </a:p>
          <a:p>
            <a:r>
              <a:rPr lang="tr-TR" sz="2000" dirty="0"/>
              <a:t>Bir sonraki </a:t>
            </a:r>
            <a:r>
              <a:rPr lang="tr-TR" sz="2000" dirty="0" err="1"/>
              <a:t>disassembly</a:t>
            </a:r>
            <a:r>
              <a:rPr lang="tr-TR" sz="2000" dirty="0"/>
              <a:t> edilecek byte belirlemek için </a:t>
            </a:r>
            <a:r>
              <a:rPr lang="tr-TR" sz="2000" dirty="0" err="1"/>
              <a:t>disassembly</a:t>
            </a:r>
            <a:r>
              <a:rPr lang="tr-TR" sz="2000" dirty="0"/>
              <a:t> edilmiş </a:t>
            </a:r>
            <a:r>
              <a:rPr lang="tr-TR" sz="2000" dirty="0" err="1"/>
              <a:t>instruction</a:t>
            </a:r>
            <a:r>
              <a:rPr lang="tr-TR" sz="2000" dirty="0"/>
              <a:t> boyutuna bakar.</a:t>
            </a:r>
          </a:p>
          <a:p>
            <a:r>
              <a:rPr lang="tr-TR" sz="2000" dirty="0"/>
              <a:t>Byte blokları şeklinde ilerler.</a:t>
            </a:r>
          </a:p>
          <a:p>
            <a:r>
              <a:rPr lang="tr-TR" sz="2000" dirty="0"/>
              <a:t>Her seferinde tek bir </a:t>
            </a:r>
            <a:r>
              <a:rPr lang="tr-TR" sz="2000" dirty="0" err="1"/>
              <a:t>instruction</a:t>
            </a:r>
            <a:r>
              <a:rPr lang="tr-TR" sz="2000" dirty="0"/>
              <a:t> </a:t>
            </a:r>
            <a:r>
              <a:rPr lang="tr-TR" sz="2000" dirty="0" err="1"/>
              <a:t>disassembly</a:t>
            </a:r>
            <a:r>
              <a:rPr lang="tr-TR" sz="2000" dirty="0"/>
              <a:t> et.</a:t>
            </a:r>
          </a:p>
          <a:p>
            <a:r>
              <a:rPr lang="tr-TR" sz="2000" dirty="0" err="1"/>
              <a:t>jmp</a:t>
            </a:r>
            <a:r>
              <a:rPr lang="tr-TR" sz="2000" dirty="0"/>
              <a:t> benzeri </a:t>
            </a:r>
            <a:r>
              <a:rPr lang="tr-TR" sz="2000" dirty="0" err="1"/>
              <a:t>flow-control</a:t>
            </a:r>
            <a:r>
              <a:rPr lang="tr-TR" sz="2000" dirty="0"/>
              <a:t> </a:t>
            </a:r>
            <a:r>
              <a:rPr lang="tr-TR" sz="2000" dirty="0" err="1"/>
              <a:t>instructionlar</a:t>
            </a:r>
            <a:r>
              <a:rPr lang="tr-TR" sz="2000" dirty="0"/>
              <a:t> için dikkat etmez.</a:t>
            </a:r>
          </a:p>
          <a:p>
            <a:endParaRPr lang="tr-TR" sz="2000" dirty="0"/>
          </a:p>
          <a:p>
            <a:endParaRPr lang="tr-TR" sz="2000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D3731380-6C22-18CD-0D10-B08B791F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422" y="1952348"/>
            <a:ext cx="1990344" cy="2438400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8330E6D4-0CDE-95AE-B33C-10F5D96814AB}"/>
              </a:ext>
            </a:extLst>
          </p:cNvPr>
          <p:cNvSpPr txBox="1"/>
          <p:nvPr/>
        </p:nvSpPr>
        <p:spPr>
          <a:xfrm>
            <a:off x="7066625" y="4513908"/>
            <a:ext cx="4929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Source - </a:t>
            </a:r>
            <a:r>
              <a:rPr lang="tr-TR" sz="1200" dirty="0">
                <a:hlinkClick r:id="rId3"/>
              </a:rPr>
              <a:t>https://www.365hopp.top/products.aspx?cname=jakks-pacific-tails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617278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E6F3AE-397F-59E7-C1D2-8333AC21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 err="1"/>
              <a:t>Linear</a:t>
            </a:r>
            <a:r>
              <a:rPr lang="tr-TR" sz="3200" dirty="0"/>
              <a:t> </a:t>
            </a:r>
            <a:r>
              <a:rPr lang="tr-TR" sz="3200" dirty="0" err="1"/>
              <a:t>Disassembly</a:t>
            </a:r>
            <a:r>
              <a:rPr lang="tr-TR" sz="3200" dirty="0"/>
              <a:t> Dezavantajları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51298DB-80D6-1FEF-03DA-059D3CAE7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6798" cy="4351338"/>
          </a:xfrm>
        </p:spPr>
        <p:txBody>
          <a:bodyPr>
            <a:normAutofit/>
          </a:bodyPr>
          <a:lstStyle/>
          <a:p>
            <a:r>
              <a:rPr lang="tr-TR" sz="2000" dirty="0"/>
              <a:t>.</a:t>
            </a:r>
            <a:r>
              <a:rPr lang="tr-TR" sz="2000" dirty="0" err="1"/>
              <a:t>text</a:t>
            </a:r>
            <a:r>
              <a:rPr lang="tr-TR" sz="2000" dirty="0"/>
              <a:t> </a:t>
            </a:r>
            <a:r>
              <a:rPr lang="tr-TR" sz="2000" dirty="0" err="1"/>
              <a:t>section</a:t>
            </a:r>
            <a:r>
              <a:rPr lang="tr-TR" sz="2000" dirty="0"/>
              <a:t> üzerinden </a:t>
            </a:r>
            <a:r>
              <a:rPr lang="tr-TR" sz="2000" dirty="0" err="1"/>
              <a:t>code</a:t>
            </a:r>
            <a:r>
              <a:rPr lang="tr-TR" sz="2000" dirty="0"/>
              <a:t> içeren kısmı </a:t>
            </a:r>
            <a:r>
              <a:rPr lang="tr-TR" sz="2000" dirty="0" err="1"/>
              <a:t>disassembly</a:t>
            </a:r>
            <a:r>
              <a:rPr lang="tr-TR" sz="2000" dirty="0"/>
              <a:t> eder. </a:t>
            </a:r>
          </a:p>
          <a:p>
            <a:pPr marL="0" indent="0">
              <a:buNone/>
            </a:pPr>
            <a:endParaRPr lang="tr-TR" sz="2000" dirty="0"/>
          </a:p>
          <a:p>
            <a:r>
              <a:rPr lang="tr-TR" sz="2000" dirty="0"/>
              <a:t>Neredeyse tüm </a:t>
            </a:r>
            <a:r>
              <a:rPr lang="tr-TR" sz="2000" dirty="0" err="1"/>
              <a:t>binary</a:t>
            </a:r>
            <a:r>
              <a:rPr lang="tr-TR" sz="2000" dirty="0"/>
              <a:t> dosyaları aynı zamanda </a:t>
            </a:r>
            <a:r>
              <a:rPr lang="tr-TR" sz="2000" dirty="0" err="1"/>
              <a:t>instruction</a:t>
            </a:r>
            <a:r>
              <a:rPr lang="tr-TR" sz="2000" dirty="0"/>
              <a:t> olmayan data da aynı zamanda içerir.</a:t>
            </a:r>
          </a:p>
          <a:p>
            <a:pPr marL="0" indent="0">
              <a:buNone/>
            </a:pPr>
            <a:endParaRPr lang="tr-TR" sz="2000" dirty="0"/>
          </a:p>
          <a:p>
            <a:r>
              <a:rPr lang="tr-TR" sz="2000" dirty="0"/>
              <a:t>Her zaman bütün </a:t>
            </a:r>
            <a:r>
              <a:rPr lang="tr-TR" sz="2000" dirty="0" err="1"/>
              <a:t>bytelar</a:t>
            </a:r>
            <a:r>
              <a:rPr lang="tr-TR" sz="2000" dirty="0"/>
              <a:t> </a:t>
            </a:r>
            <a:r>
              <a:rPr lang="tr-TR" sz="2000" dirty="0" err="1"/>
              <a:t>disassembly</a:t>
            </a:r>
            <a:r>
              <a:rPr lang="tr-TR" sz="2000" dirty="0"/>
              <a:t> edilir.</a:t>
            </a:r>
          </a:p>
          <a:p>
            <a:endParaRPr lang="tr-TR" sz="2000" dirty="0"/>
          </a:p>
          <a:p>
            <a:r>
              <a:rPr lang="tr-TR" sz="2000" dirty="0"/>
              <a:t>Yanlış </a:t>
            </a:r>
            <a:r>
              <a:rPr lang="tr-TR" sz="2000" dirty="0" err="1"/>
              <a:t>instruction</a:t>
            </a:r>
            <a:r>
              <a:rPr lang="tr-TR" sz="2000" dirty="0"/>
              <a:t> gösterebilir.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2786BC3-8543-5D27-290D-23AB285C5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02" y="1951439"/>
            <a:ext cx="4055801" cy="1641482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B863FBF9-4D56-A97F-F71D-016241DCF8E2}"/>
              </a:ext>
            </a:extLst>
          </p:cNvPr>
          <p:cNvSpPr txBox="1"/>
          <p:nvPr/>
        </p:nvSpPr>
        <p:spPr>
          <a:xfrm>
            <a:off x="7927760" y="3932808"/>
            <a:ext cx="3949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Source - </a:t>
            </a:r>
            <a:r>
              <a:rPr lang="tr-TR" sz="1200" dirty="0">
                <a:hlinkClick r:id="rId3"/>
              </a:rPr>
              <a:t>https://pt.slideshare.net/SamBowne/practical-malware-analysis-ch-15-antidisassembly</a:t>
            </a:r>
            <a:endParaRPr lang="tr-TR" sz="1200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D1A8E4E9-2BAC-DD2A-EBE3-55E7A898337B}"/>
              </a:ext>
            </a:extLst>
          </p:cNvPr>
          <p:cNvSpPr txBox="1"/>
          <p:nvPr/>
        </p:nvSpPr>
        <p:spPr>
          <a:xfrm>
            <a:off x="8064208" y="4580471"/>
            <a:ext cx="311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(En sondaki kısımlar data, </a:t>
            </a:r>
            <a:r>
              <a:rPr lang="tr-TR" sz="1400" dirty="0" err="1"/>
              <a:t>code</a:t>
            </a:r>
            <a:r>
              <a:rPr lang="tr-TR" sz="1400" dirty="0"/>
              <a:t> değildir.)</a:t>
            </a:r>
          </a:p>
        </p:txBody>
      </p:sp>
    </p:spTree>
    <p:extLst>
      <p:ext uri="{BB962C8B-B14F-4D97-AF65-F5344CB8AC3E}">
        <p14:creationId xmlns:p14="http://schemas.microsoft.com/office/powerpoint/2010/main" val="32265052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648CE1-E0EE-137D-DD05-DF07768F3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 err="1"/>
              <a:t>Multibyte</a:t>
            </a:r>
            <a:r>
              <a:rPr lang="tr-TR" sz="3200" dirty="0"/>
              <a:t> </a:t>
            </a:r>
            <a:r>
              <a:rPr lang="tr-TR" sz="3200" dirty="0" err="1"/>
              <a:t>Instruction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F897656-DA89-70C2-9218-8E35F056B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000" dirty="0"/>
              <a:t>Zararlı yazılım yapımcıları kafa karıştırmak için koda 0xE8 gibi </a:t>
            </a:r>
            <a:r>
              <a:rPr lang="tr-TR" sz="2000" dirty="0" err="1"/>
              <a:t>bytelar</a:t>
            </a:r>
            <a:r>
              <a:rPr lang="tr-TR" sz="2000" dirty="0"/>
              <a:t> ekliyor.</a:t>
            </a:r>
          </a:p>
          <a:p>
            <a:endParaRPr lang="tr-TR" sz="2000" dirty="0"/>
          </a:p>
          <a:p>
            <a:r>
              <a:rPr lang="tr-TR" sz="2000" dirty="0" err="1"/>
              <a:t>call</a:t>
            </a:r>
            <a:r>
              <a:rPr lang="tr-TR" sz="2000" dirty="0"/>
              <a:t> </a:t>
            </a:r>
            <a:r>
              <a:rPr lang="tr-TR" sz="2000" dirty="0" err="1"/>
              <a:t>instruction</a:t>
            </a:r>
            <a:r>
              <a:rPr lang="tr-TR" sz="2000" dirty="0"/>
              <a:t> &gt;&gt; 5 byte uzunluğunda (4 byte ardından 0xE8)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0A669CA-B64A-C14F-7EB3-E0FE9EF90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3404277"/>
            <a:ext cx="6310901" cy="2768908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628EF189-80F7-A40E-9EEC-A61C6052F8E5}"/>
              </a:ext>
            </a:extLst>
          </p:cNvPr>
          <p:cNvSpPr txBox="1"/>
          <p:nvPr/>
        </p:nvSpPr>
        <p:spPr>
          <a:xfrm>
            <a:off x="2955364" y="6173185"/>
            <a:ext cx="5941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Source - </a:t>
            </a:r>
            <a:r>
              <a:rPr lang="tr-TR" sz="1200" dirty="0">
                <a:hlinkClick r:id="rId3"/>
              </a:rPr>
              <a:t>https://www.geeksforgeeks.org/subroutine-subroutine-nesting-and-stack-memory/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4148923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BB5D15-70E6-721D-53DF-5247C0E5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800" dirty="0" err="1"/>
              <a:t>Flow-Oriented</a:t>
            </a:r>
            <a:r>
              <a:rPr lang="tr-TR" sz="2800" dirty="0"/>
              <a:t> </a:t>
            </a:r>
            <a:r>
              <a:rPr lang="tr-TR" sz="2800" dirty="0" err="1"/>
              <a:t>Disassambly</a:t>
            </a:r>
            <a:endParaRPr lang="tr-TR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689D259-2C17-51D7-0578-234BF012F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tr-TR" sz="2000" dirty="0"/>
              <a:t>IDA Pro tarafından kullanılmakta.</a:t>
            </a:r>
          </a:p>
          <a:p>
            <a:r>
              <a:rPr lang="tr-TR" sz="2000" dirty="0"/>
              <a:t>Bütün </a:t>
            </a:r>
            <a:r>
              <a:rPr lang="tr-TR" sz="2000" dirty="0" err="1"/>
              <a:t>instruction</a:t>
            </a:r>
            <a:r>
              <a:rPr lang="tr-TR" sz="2000" dirty="0"/>
              <a:t> </a:t>
            </a:r>
            <a:r>
              <a:rPr lang="tr-TR" sz="2000" dirty="0" err="1"/>
              <a:t>bytelar’ını</a:t>
            </a:r>
            <a:r>
              <a:rPr lang="tr-TR" sz="2000" dirty="0"/>
              <a:t> saymaz.</a:t>
            </a:r>
          </a:p>
          <a:p>
            <a:r>
              <a:rPr lang="tr-TR" sz="2000" dirty="0" err="1"/>
              <a:t>Disassemble</a:t>
            </a:r>
            <a:r>
              <a:rPr lang="tr-TR" sz="2000" dirty="0"/>
              <a:t> edilecek konumlar listesi yapar ve üzerinden ilerler.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03FD12EB-3505-DB5E-F63B-E63108981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322" y="1912230"/>
            <a:ext cx="3752702" cy="2514405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0527053D-C1AC-9F93-7503-6AE9B0029632}"/>
              </a:ext>
            </a:extLst>
          </p:cNvPr>
          <p:cNvSpPr txBox="1"/>
          <p:nvPr/>
        </p:nvSpPr>
        <p:spPr>
          <a:xfrm>
            <a:off x="6071920" y="4561572"/>
            <a:ext cx="616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Source - </a:t>
            </a:r>
            <a:r>
              <a:rPr lang="tr-TR" sz="1200" dirty="0">
                <a:hlinkClick r:id="rId3"/>
              </a:rPr>
              <a:t>https://pt.slideshare.net/SamBowne/practical-malware-analysis-ch-15-antidisassembly</a:t>
            </a:r>
            <a:endParaRPr lang="tr-TR" sz="1200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1DDE7F2A-BE27-8612-D07D-1DE5A260110B}"/>
              </a:ext>
            </a:extLst>
          </p:cNvPr>
          <p:cNvSpPr txBox="1"/>
          <p:nvPr/>
        </p:nvSpPr>
        <p:spPr>
          <a:xfrm>
            <a:off x="1133382" y="3961407"/>
            <a:ext cx="49626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1. </a:t>
            </a:r>
            <a:r>
              <a:rPr lang="tr-TR" dirty="0" err="1"/>
              <a:t>jz</a:t>
            </a:r>
            <a:r>
              <a:rPr lang="tr-TR" dirty="0"/>
              <a:t>, loc_1A’dan başlamasını söyler.</a:t>
            </a:r>
          </a:p>
          <a:p>
            <a:endParaRPr lang="tr-TR" dirty="0"/>
          </a:p>
          <a:p>
            <a:r>
              <a:rPr lang="tr-TR" dirty="0"/>
              <a:t>2. </a:t>
            </a:r>
            <a:r>
              <a:rPr lang="tr-TR" dirty="0" err="1"/>
              <a:t>jmp</a:t>
            </a:r>
            <a:r>
              <a:rPr lang="tr-TR" dirty="0"/>
              <a:t>, koşulsuz olduğundan loc_1D’den </a:t>
            </a:r>
          </a:p>
          <a:p>
            <a:r>
              <a:rPr lang="tr-TR" dirty="0"/>
              <a:t>başlamasını ve byte serisini </a:t>
            </a:r>
            <a:r>
              <a:rPr lang="tr-TR" dirty="0" err="1"/>
              <a:t>disassamble</a:t>
            </a:r>
            <a:r>
              <a:rPr lang="tr-TR" dirty="0"/>
              <a:t> </a:t>
            </a:r>
          </a:p>
          <a:p>
            <a:r>
              <a:rPr lang="tr-TR" dirty="0"/>
              <a:t>etmeyi bırakmasını söyler.</a:t>
            </a:r>
          </a:p>
        </p:txBody>
      </p:sp>
    </p:spTree>
    <p:extLst>
      <p:ext uri="{BB962C8B-B14F-4D97-AF65-F5344CB8AC3E}">
        <p14:creationId xmlns:p14="http://schemas.microsoft.com/office/powerpoint/2010/main" val="2811871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F10F3EB-E4D1-6989-EF79-651441397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Anti-</a:t>
            </a:r>
            <a:r>
              <a:rPr lang="tr-TR" sz="3200" dirty="0" err="1"/>
              <a:t>Disassambly</a:t>
            </a:r>
            <a:r>
              <a:rPr lang="tr-TR" sz="3200" dirty="0"/>
              <a:t> Teknikleri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55D4862-4C57-8BF9-C63E-8CFC261A5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7998" cy="4351338"/>
          </a:xfrm>
        </p:spPr>
        <p:txBody>
          <a:bodyPr>
            <a:normAutofit/>
          </a:bodyPr>
          <a:lstStyle/>
          <a:p>
            <a:r>
              <a:rPr lang="tr-TR" sz="2000" dirty="0"/>
              <a:t>Aynı Hedef </a:t>
            </a:r>
            <a:r>
              <a:rPr lang="tr-TR" sz="2000" dirty="0" err="1"/>
              <a:t>Jump</a:t>
            </a:r>
            <a:r>
              <a:rPr lang="tr-TR" sz="2000" dirty="0"/>
              <a:t> </a:t>
            </a:r>
            <a:r>
              <a:rPr lang="tr-TR" sz="2000" dirty="0" err="1"/>
              <a:t>Instruction</a:t>
            </a:r>
            <a:r>
              <a:rPr lang="tr-TR" sz="2000" dirty="0"/>
              <a:t> </a:t>
            </a:r>
          </a:p>
          <a:p>
            <a:r>
              <a:rPr lang="tr-TR" sz="2000" dirty="0"/>
              <a:t>Kesin Koşul </a:t>
            </a:r>
            <a:r>
              <a:rPr lang="tr-TR" sz="2000" dirty="0" err="1"/>
              <a:t>Jump</a:t>
            </a:r>
            <a:r>
              <a:rPr lang="tr-TR" sz="2000" dirty="0"/>
              <a:t> </a:t>
            </a:r>
            <a:r>
              <a:rPr lang="tr-TR" sz="2000" dirty="0" err="1"/>
              <a:t>Instruction</a:t>
            </a:r>
            <a:endParaRPr lang="tr-TR" sz="2000" dirty="0"/>
          </a:p>
          <a:p>
            <a:r>
              <a:rPr lang="tr-TR" sz="2000" dirty="0"/>
              <a:t>Impossible </a:t>
            </a:r>
            <a:r>
              <a:rPr lang="tr-TR" sz="2000" dirty="0" err="1"/>
              <a:t>Disassambly</a:t>
            </a:r>
            <a:endParaRPr lang="tr-TR" sz="2000" dirty="0"/>
          </a:p>
          <a:p>
            <a:r>
              <a:rPr lang="tr-TR" sz="2000" dirty="0"/>
              <a:t>Fonksiyon </a:t>
            </a:r>
            <a:r>
              <a:rPr lang="tr-TR" sz="2000" dirty="0" err="1"/>
              <a:t>Pointerları</a:t>
            </a:r>
            <a:endParaRPr lang="tr-TR" sz="2000" dirty="0"/>
          </a:p>
          <a:p>
            <a:r>
              <a:rPr lang="tr-TR" sz="2000" dirty="0"/>
              <a:t>Return </a:t>
            </a:r>
            <a:r>
              <a:rPr lang="tr-TR" sz="2000" dirty="0" err="1"/>
              <a:t>Pointer</a:t>
            </a:r>
            <a:r>
              <a:rPr lang="tr-TR" sz="2000" dirty="0"/>
              <a:t> Kötüye Kullanımı</a:t>
            </a:r>
          </a:p>
          <a:p>
            <a:r>
              <a:rPr lang="tr-TR" sz="2000" dirty="0" err="1"/>
              <a:t>Structed</a:t>
            </a:r>
            <a:r>
              <a:rPr lang="tr-TR" sz="2000" dirty="0"/>
              <a:t> </a:t>
            </a:r>
            <a:r>
              <a:rPr lang="tr-TR" sz="2000" dirty="0" err="1"/>
              <a:t>Exception</a:t>
            </a:r>
            <a:r>
              <a:rPr lang="tr-TR" sz="2000" dirty="0"/>
              <a:t> </a:t>
            </a:r>
            <a:r>
              <a:rPr lang="tr-TR" sz="2000" dirty="0" err="1"/>
              <a:t>Handler</a:t>
            </a:r>
            <a:r>
              <a:rPr lang="tr-TR" sz="2000" dirty="0"/>
              <a:t> Yanıltması</a:t>
            </a:r>
          </a:p>
          <a:p>
            <a:r>
              <a:rPr lang="tr-TR" sz="2000" dirty="0" err="1"/>
              <a:t>Stack</a:t>
            </a:r>
            <a:r>
              <a:rPr lang="tr-TR" sz="2000" dirty="0"/>
              <a:t> </a:t>
            </a:r>
            <a:r>
              <a:rPr lang="tr-TR" sz="2000" dirty="0" err="1"/>
              <a:t>Frame</a:t>
            </a:r>
            <a:r>
              <a:rPr lang="tr-TR" sz="2000" dirty="0"/>
              <a:t> Analizi Önleyici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4DC2946-9285-D140-E6D1-6D8A23CB5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10" y="1845523"/>
            <a:ext cx="5734050" cy="321945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F59B1EC0-09F6-26B4-3EC8-3C9B35053B1D}"/>
              </a:ext>
            </a:extLst>
          </p:cNvPr>
          <p:cNvSpPr txBox="1"/>
          <p:nvPr/>
        </p:nvSpPr>
        <p:spPr>
          <a:xfrm>
            <a:off x="6247383" y="5388745"/>
            <a:ext cx="5179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Source - </a:t>
            </a:r>
            <a:r>
              <a:rPr lang="tr-TR" sz="1400" dirty="0">
                <a:hlinkClick r:id="rId3"/>
              </a:rPr>
              <a:t>https://knowyourmeme.com/photos/957841-anime-manga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3335612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3D9E35-590B-935E-9E39-1D2DBABB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 err="1"/>
              <a:t>Jump</a:t>
            </a:r>
            <a:r>
              <a:rPr lang="tr-TR" sz="3200" dirty="0"/>
              <a:t> </a:t>
            </a:r>
            <a:r>
              <a:rPr lang="tr-TR" sz="3200" dirty="0" err="1"/>
              <a:t>Instruction</a:t>
            </a:r>
            <a:r>
              <a:rPr lang="tr-TR" sz="3200" dirty="0"/>
              <a:t> /w Aynı Hedef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7BDD0D3-3AD6-2CDB-3B46-DF8AB1847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5260" cy="4351338"/>
          </a:xfrm>
        </p:spPr>
        <p:txBody>
          <a:bodyPr>
            <a:normAutofit/>
          </a:bodyPr>
          <a:lstStyle/>
          <a:p>
            <a:r>
              <a:rPr lang="tr-TR" sz="2000" dirty="0" err="1"/>
              <a:t>jz</a:t>
            </a:r>
            <a:r>
              <a:rPr lang="tr-TR" sz="2000" dirty="0"/>
              <a:t> ve </a:t>
            </a:r>
            <a:r>
              <a:rPr lang="tr-TR" sz="2000" dirty="0" err="1"/>
              <a:t>jzn</a:t>
            </a:r>
            <a:r>
              <a:rPr lang="tr-TR" sz="2000" dirty="0"/>
              <a:t> aynı yeri hedef alıyor.</a:t>
            </a:r>
          </a:p>
          <a:p>
            <a:r>
              <a:rPr lang="tr-TR" sz="2000" dirty="0" err="1"/>
              <a:t>Disassambler</a:t>
            </a:r>
            <a:r>
              <a:rPr lang="tr-TR" sz="2000" dirty="0"/>
              <a:t> kafa karıştırıcı bir «düzenbaz byte» içerir.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681E9ECD-6058-9C43-6E11-8232FC25C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62" y="1690688"/>
            <a:ext cx="3634740" cy="1234440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95001218-D36A-A6D3-864D-1283217FAC14}"/>
              </a:ext>
            </a:extLst>
          </p:cNvPr>
          <p:cNvSpPr txBox="1"/>
          <p:nvPr/>
        </p:nvSpPr>
        <p:spPr>
          <a:xfrm>
            <a:off x="7584918" y="3259723"/>
            <a:ext cx="3905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err="1"/>
              <a:t>jz</a:t>
            </a:r>
            <a:r>
              <a:rPr lang="tr-TR" sz="1600" dirty="0"/>
              <a:t> tarafından takip edilen </a:t>
            </a:r>
            <a:r>
              <a:rPr lang="tr-TR" sz="1600" dirty="0" err="1"/>
              <a:t>jzn</a:t>
            </a:r>
            <a:r>
              <a:rPr lang="tr-TR" sz="1600" dirty="0"/>
              <a:t> </a:t>
            </a:r>
            <a:r>
              <a:rPr lang="tr-TR" sz="1600" dirty="0" err="1"/>
              <a:t>instruction</a:t>
            </a:r>
            <a:r>
              <a:rPr lang="tr-TR" sz="1600" dirty="0"/>
              <a:t>.. </a:t>
            </a: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615D229D-B3C1-0711-658E-1CA3E98FC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159" y="3259723"/>
            <a:ext cx="1433991" cy="2830246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CFD37BB9-A01C-E286-557E-B6B08E2EAB13}"/>
              </a:ext>
            </a:extLst>
          </p:cNvPr>
          <p:cNvSpPr txBox="1"/>
          <p:nvPr/>
        </p:nvSpPr>
        <p:spPr>
          <a:xfrm>
            <a:off x="2504159" y="6285144"/>
            <a:ext cx="1586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err="1">
                <a:hlinkClick r:id="rId4"/>
              </a:rPr>
              <a:t>Eg</a:t>
            </a:r>
            <a:r>
              <a:rPr lang="tr-TR" sz="1200" dirty="0">
                <a:hlinkClick r:id="rId4"/>
              </a:rPr>
              <a:t>. </a:t>
            </a:r>
            <a:r>
              <a:rPr lang="tr-TR" sz="1200" dirty="0" err="1">
                <a:hlinkClick r:id="rId4"/>
              </a:rPr>
              <a:t>Rogue</a:t>
            </a:r>
            <a:r>
              <a:rPr lang="tr-TR" sz="1200" dirty="0">
                <a:hlinkClick r:id="rId4"/>
              </a:rPr>
              <a:t> Byte Modeli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6372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3C4334-D6DA-FEDD-0169-644C8CEE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dirty="0" err="1"/>
              <a:t>Jump</a:t>
            </a:r>
            <a:r>
              <a:rPr lang="tr-TR" sz="3200" dirty="0"/>
              <a:t> </a:t>
            </a:r>
            <a:r>
              <a:rPr lang="tr-TR" sz="3200" dirty="0" err="1"/>
              <a:t>Instruction</a:t>
            </a:r>
            <a:r>
              <a:rPr lang="tr-TR" sz="3200" dirty="0"/>
              <a:t> /w Kesin Koşul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4B42BDE-C4C7-0FDC-73ED-5C30D21F8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7303" cy="4351338"/>
          </a:xfrm>
        </p:spPr>
        <p:txBody>
          <a:bodyPr>
            <a:normAutofit/>
          </a:bodyPr>
          <a:lstStyle/>
          <a:p>
            <a:r>
              <a:rPr lang="tr-TR" sz="2000" dirty="0"/>
              <a:t>«yanlış koşullu yerleşim»</a:t>
            </a:r>
          </a:p>
          <a:p>
            <a:r>
              <a:rPr lang="tr-TR" sz="2000" dirty="0" err="1"/>
              <a:t>Disassembler</a:t>
            </a:r>
            <a:r>
              <a:rPr lang="tr-TR" sz="2000" dirty="0"/>
              <a:t> kafa karıştırıcı bir «düzenbaz byte» içerir.</a:t>
            </a:r>
          </a:p>
          <a:p>
            <a:pPr marL="0" indent="0">
              <a:buNone/>
            </a:pPr>
            <a:endParaRPr lang="tr-TR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E613812-A6D6-BB48-105C-B2F76738A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078" y="1322771"/>
            <a:ext cx="3954817" cy="395481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9AF4B27-E8DF-F9C0-FA39-5337862DF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81" y="3547073"/>
            <a:ext cx="4282440" cy="1645920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84E623BE-489B-BC9B-CFE4-D6D569ABE4AF}"/>
              </a:ext>
            </a:extLst>
          </p:cNvPr>
          <p:cNvSpPr txBox="1"/>
          <p:nvPr/>
        </p:nvSpPr>
        <p:spPr>
          <a:xfrm>
            <a:off x="2544863" y="5377200"/>
            <a:ext cx="3103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err="1"/>
              <a:t>False</a:t>
            </a:r>
            <a:r>
              <a:rPr lang="tr-TR" sz="1400" dirty="0"/>
              <a:t> koşul, </a:t>
            </a:r>
            <a:r>
              <a:rPr lang="tr-TR" sz="1400" dirty="0" err="1"/>
              <a:t>jz</a:t>
            </a:r>
            <a:r>
              <a:rPr lang="tr-TR" sz="1400" dirty="0"/>
              <a:t> </a:t>
            </a:r>
            <a:r>
              <a:rPr lang="tr-TR" sz="1400" dirty="0" err="1"/>
              <a:t>instruction</a:t>
            </a:r>
            <a:r>
              <a:rPr lang="tr-TR" sz="1400" dirty="0"/>
              <a:t> tarafından </a:t>
            </a:r>
            <a:r>
              <a:rPr lang="tr-TR" sz="1400" dirty="0" err="1"/>
              <a:t>xor</a:t>
            </a:r>
            <a:r>
              <a:rPr lang="tr-T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87305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0BA4129-13B7-79C7-E9A2-B05BC751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Impossible </a:t>
            </a:r>
            <a:r>
              <a:rPr lang="tr-TR" sz="3200" dirty="0" err="1"/>
              <a:t>Disassambly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A3006C9-B678-2E57-5361-E6E9EAB1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7303" cy="4351338"/>
          </a:xfrm>
        </p:spPr>
        <p:txBody>
          <a:bodyPr>
            <a:normAutofit/>
          </a:bodyPr>
          <a:lstStyle/>
          <a:p>
            <a:r>
              <a:rPr lang="tr-TR" sz="2000" dirty="0"/>
              <a:t>«düzenbaz byte» fonksiyonalite tarafından gereklidir. (?)</a:t>
            </a:r>
          </a:p>
          <a:p>
            <a:r>
              <a:rPr lang="tr-TR" sz="2000" dirty="0" err="1"/>
              <a:t>Disassembler</a:t>
            </a:r>
            <a:r>
              <a:rPr lang="tr-TR" sz="2000" dirty="0"/>
              <a:t> çevrilen bir byte’ın doğru olduğuna inanır.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9CA762F-42C4-5590-7C8D-BB55247B8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926" y="1584155"/>
            <a:ext cx="2228910" cy="132556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B0D58CA-450F-AE6C-7E84-087307633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80" y="3771715"/>
            <a:ext cx="3703320" cy="1409700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BC1CD8B9-18D8-3B71-86ED-36DEB5A5A6B4}"/>
              </a:ext>
            </a:extLst>
          </p:cNvPr>
          <p:cNvSpPr txBox="1"/>
          <p:nvPr/>
        </p:nvSpPr>
        <p:spPr>
          <a:xfrm>
            <a:off x="8293926" y="3063717"/>
            <a:ext cx="2047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>
                <a:hlinkClick r:id="rId4" action="ppaction://hlinkfile"/>
              </a:rPr>
              <a:t>İçe-yönelimli </a:t>
            </a:r>
            <a:r>
              <a:rPr lang="tr-TR" sz="1200" dirty="0" err="1">
                <a:hlinkClick r:id="rId4" action="ppaction://hlinkfile"/>
              </a:rPr>
              <a:t>jump</a:t>
            </a:r>
            <a:r>
              <a:rPr lang="tr-TR" sz="1200" dirty="0">
                <a:hlinkClick r:id="rId4" action="ppaction://hlinkfile"/>
              </a:rPr>
              <a:t> </a:t>
            </a:r>
            <a:r>
              <a:rPr lang="tr-TR" sz="1200" dirty="0" err="1">
                <a:hlinkClick r:id="rId4" action="ppaction://hlinkfile"/>
              </a:rPr>
              <a:t>instruction</a:t>
            </a:r>
            <a:endParaRPr lang="tr-TR" sz="1200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9C5DE85C-005E-D3BA-B80E-F1597010B2AB}"/>
              </a:ext>
            </a:extLst>
          </p:cNvPr>
          <p:cNvSpPr txBox="1"/>
          <p:nvPr/>
        </p:nvSpPr>
        <p:spPr>
          <a:xfrm>
            <a:off x="8405510" y="5365964"/>
            <a:ext cx="2005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>
                <a:hlinkClick r:id="rId5" action="ppaction://hlinkfile"/>
              </a:rPr>
              <a:t>Multi-Level içe-yönelimli yapı</a:t>
            </a:r>
            <a:endParaRPr lang="tr-TR" sz="1200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8B0F5565-5615-0A75-3063-802022A8DF25}"/>
              </a:ext>
            </a:extLst>
          </p:cNvPr>
          <p:cNvSpPr txBox="1"/>
          <p:nvPr/>
        </p:nvSpPr>
        <p:spPr>
          <a:xfrm>
            <a:off x="1154096" y="3587049"/>
            <a:ext cx="5768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Example</a:t>
            </a:r>
            <a:r>
              <a:rPr lang="tr-TR" dirty="0"/>
              <a:t>: Kendine (içe-yönelimli) hedef alan </a:t>
            </a:r>
            <a:r>
              <a:rPr lang="tr-TR" dirty="0" err="1"/>
              <a:t>jmp</a:t>
            </a:r>
            <a:r>
              <a:rPr lang="tr-TR" dirty="0"/>
              <a:t> </a:t>
            </a:r>
            <a:r>
              <a:rPr lang="tr-TR" dirty="0" err="1"/>
              <a:t>instruction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8834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87DCD7-39E9-72A7-FE7D-D2BD9916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Fonksiyon </a:t>
            </a:r>
            <a:r>
              <a:rPr lang="tr-TR" sz="3200" dirty="0" err="1"/>
              <a:t>Pointerları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FF6CFC-D6C9-84A5-C295-D88CEDC8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2499" cy="4351338"/>
          </a:xfrm>
        </p:spPr>
        <p:txBody>
          <a:bodyPr>
            <a:normAutofit/>
          </a:bodyPr>
          <a:lstStyle/>
          <a:p>
            <a:r>
              <a:rPr lang="tr-TR" sz="2000" dirty="0"/>
              <a:t>Standart fonksiyon kullanımı zor, standart olmayan</a:t>
            </a:r>
          </a:p>
          <a:p>
            <a:pPr marL="0" indent="0">
              <a:buNone/>
            </a:pPr>
            <a:r>
              <a:rPr lang="tr-TR" sz="2000" dirty="0"/>
              <a:t>çok daha fazla.</a:t>
            </a:r>
          </a:p>
          <a:p>
            <a:r>
              <a:rPr lang="tr-TR" sz="2000" dirty="0"/>
              <a:t>Run-time içeriği işlemekte IDA Pro zorlanır.</a:t>
            </a:r>
          </a:p>
          <a:p>
            <a:r>
              <a:rPr lang="tr-TR" sz="2000" dirty="0" err="1"/>
              <a:t>AddCodeXref</a:t>
            </a:r>
            <a:r>
              <a:rPr lang="tr-TR" sz="2000" dirty="0"/>
              <a:t>() IDA </a:t>
            </a:r>
            <a:r>
              <a:rPr lang="tr-TR" sz="2000" dirty="0" err="1"/>
              <a:t>Script</a:t>
            </a:r>
            <a:r>
              <a:rPr lang="tr-TR" sz="2000" dirty="0"/>
              <a:t> eklenerek sahte reference verilir.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0FD2F53-3501-FD88-7220-6C082ACDC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30" y="1027906"/>
            <a:ext cx="4275738" cy="5129862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4286E322-20B5-7518-ACEC-87BDADED26CA}"/>
              </a:ext>
            </a:extLst>
          </p:cNvPr>
          <p:cNvSpPr txBox="1"/>
          <p:nvPr/>
        </p:nvSpPr>
        <p:spPr>
          <a:xfrm>
            <a:off x="981203" y="4492102"/>
            <a:ext cx="5460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sub_4011C0 çağırılmış fakat </a:t>
            </a:r>
            <a:r>
              <a:rPr lang="tr-TR" sz="1600" dirty="0" err="1"/>
              <a:t>call</a:t>
            </a:r>
            <a:r>
              <a:rPr lang="tr-TR" sz="1600" dirty="0"/>
              <a:t> </a:t>
            </a:r>
            <a:r>
              <a:rPr lang="tr-TR" sz="1600" dirty="0" err="1"/>
              <a:t>instructionlar’da</a:t>
            </a:r>
            <a:r>
              <a:rPr lang="tr-TR" sz="1600" dirty="0"/>
              <a:t> fark edilmiyor.</a:t>
            </a:r>
          </a:p>
        </p:txBody>
      </p:sp>
    </p:spTree>
    <p:extLst>
      <p:ext uri="{BB962C8B-B14F-4D97-AF65-F5344CB8AC3E}">
        <p14:creationId xmlns:p14="http://schemas.microsoft.com/office/powerpoint/2010/main" val="27538191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C771BCB-6F9D-8C3D-DB8E-BDD047918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Return </a:t>
            </a:r>
            <a:r>
              <a:rPr lang="tr-TR" sz="3200" dirty="0" err="1"/>
              <a:t>Pointer</a:t>
            </a:r>
            <a:r>
              <a:rPr lang="tr-TR" sz="3200" dirty="0"/>
              <a:t> Kötüye Kullanımı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1D93F3C-82AE-7851-28F6-0E70294B2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000" dirty="0"/>
              <a:t>Saçma yerlere </a:t>
            </a:r>
            <a:r>
              <a:rPr lang="tr-TR" sz="2000" dirty="0" err="1"/>
              <a:t>retn</a:t>
            </a:r>
            <a:r>
              <a:rPr lang="tr-TR" sz="2000" dirty="0"/>
              <a:t> </a:t>
            </a:r>
            <a:r>
              <a:rPr lang="tr-TR" sz="2000" dirty="0" err="1"/>
              <a:t>instruction</a:t>
            </a:r>
            <a:r>
              <a:rPr lang="tr-TR" sz="2000" dirty="0"/>
              <a:t> girerek yapıyı bozar.</a:t>
            </a:r>
          </a:p>
          <a:p>
            <a:r>
              <a:rPr lang="tr-TR" sz="2000" dirty="0" err="1"/>
              <a:t>Disassembler</a:t>
            </a:r>
            <a:r>
              <a:rPr lang="tr-TR" sz="2000" dirty="0"/>
              <a:t> fonksiyonun bittiğini </a:t>
            </a:r>
            <a:r>
              <a:rPr lang="tr-TR" sz="2000" dirty="0" err="1"/>
              <a:t>sanar</a:t>
            </a:r>
            <a:r>
              <a:rPr lang="tr-TR" sz="2000" dirty="0"/>
              <a:t>.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D0D3C07F-5E31-D3C2-E0BC-905EDEB70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79" y="1825625"/>
            <a:ext cx="3703320" cy="2552700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2A3A897C-53FF-5E2E-BE40-C6F5ECE927CD}"/>
              </a:ext>
            </a:extLst>
          </p:cNvPr>
          <p:cNvSpPr txBox="1"/>
          <p:nvPr/>
        </p:nvSpPr>
        <p:spPr>
          <a:xfrm>
            <a:off x="1154096" y="3678128"/>
            <a:ext cx="473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Düzeltmek için kullanım dışı </a:t>
            </a:r>
            <a:r>
              <a:rPr lang="tr-TR" dirty="0" err="1"/>
              <a:t>instructionlar</a:t>
            </a:r>
            <a:r>
              <a:rPr lang="tr-TR" dirty="0"/>
              <a:t> NOP edilmeli, fonksiyon sonları düzenlenmelidir.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879996CC-CA5F-AF53-D6DD-CE11E6B6E15A}"/>
              </a:ext>
            </a:extLst>
          </p:cNvPr>
          <p:cNvSpPr txBox="1"/>
          <p:nvPr/>
        </p:nvSpPr>
        <p:spPr>
          <a:xfrm>
            <a:off x="7893063" y="4723646"/>
            <a:ext cx="2658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004011C9 </a:t>
            </a:r>
            <a:r>
              <a:rPr lang="tr-TR" dirty="0" err="1"/>
              <a:t>retn</a:t>
            </a:r>
            <a:r>
              <a:rPr lang="tr-TR" dirty="0"/>
              <a:t> gereksizdir.</a:t>
            </a:r>
          </a:p>
        </p:txBody>
      </p:sp>
    </p:spTree>
    <p:extLst>
      <p:ext uri="{BB962C8B-B14F-4D97-AF65-F5344CB8AC3E}">
        <p14:creationId xmlns:p14="http://schemas.microsoft.com/office/powerpoint/2010/main" val="327914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FC540F-C372-E878-59CF-F2C240C3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Kernel </a:t>
            </a:r>
            <a:r>
              <a:rPr lang="tr-TR" sz="3200" dirty="0" err="1"/>
              <a:t>Mode</a:t>
            </a:r>
            <a:r>
              <a:rPr lang="tr-TR" sz="3200" dirty="0"/>
              <a:t> /w CPU </a:t>
            </a:r>
            <a:r>
              <a:rPr lang="tr-TR" sz="3200" dirty="0" err="1"/>
              <a:t>Mode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7329223-8AA3-0879-784B-0C7F7BB5A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1992396"/>
          </a:xfrm>
        </p:spPr>
        <p:txBody>
          <a:bodyPr>
            <a:noAutofit/>
          </a:bodyPr>
          <a:lstStyle/>
          <a:p>
            <a:r>
              <a:rPr lang="tr-TR" sz="1600" b="0" i="0" u="none" strike="noStrike" dirty="0">
                <a:effectLst/>
                <a:latin typeface="YACgEZ1cb1Q 0"/>
              </a:rPr>
              <a:t>Sistem servisleri ve </a:t>
            </a:r>
            <a:r>
              <a:rPr lang="tr-TR" sz="1600" b="0" i="0" u="none" strike="noStrike" dirty="0" err="1">
                <a:effectLst/>
                <a:latin typeface="YACgEZ1cb1Q 0"/>
              </a:rPr>
              <a:t>driverlar'ın</a:t>
            </a:r>
            <a:r>
              <a:rPr lang="tr-TR" sz="1600" b="0" i="0" u="none" strike="noStrike" dirty="0">
                <a:effectLst/>
                <a:latin typeface="YACgEZ1cb1Q 0"/>
              </a:rPr>
              <a:t> çalıştığı </a:t>
            </a:r>
            <a:r>
              <a:rPr lang="tr-TR" sz="1600" b="0" i="0" u="none" strike="noStrike" dirty="0" err="1">
                <a:effectLst/>
                <a:latin typeface="YACgEZ1cb1Q 0"/>
              </a:rPr>
              <a:t>processor</a:t>
            </a:r>
            <a:r>
              <a:rPr lang="tr-TR" sz="1600" b="0" i="0" u="none" strike="noStrike" dirty="0">
                <a:effectLst/>
                <a:latin typeface="YACgEZ1cb1Q 0"/>
              </a:rPr>
              <a:t> </a:t>
            </a:r>
            <a:r>
              <a:rPr lang="tr-TR" sz="1600" b="0" i="0" u="none" strike="noStrike" dirty="0" err="1">
                <a:effectLst/>
                <a:latin typeface="YACgEZ1cb1Q 0"/>
              </a:rPr>
              <a:t>mode</a:t>
            </a:r>
            <a:r>
              <a:rPr lang="tr-TR" sz="1600" b="0" i="0" u="none" strike="noStrike" dirty="0">
                <a:effectLst/>
                <a:latin typeface="YACgEZ1cb1Q 0"/>
              </a:rPr>
              <a:t>. Bütün </a:t>
            </a:r>
            <a:r>
              <a:rPr lang="tr-TR" sz="1600" b="0" i="0" u="none" strike="noStrike" dirty="0" err="1">
                <a:effectLst/>
                <a:latin typeface="YACgEZ1cb1Q 0"/>
              </a:rPr>
              <a:t>interfaceler</a:t>
            </a:r>
            <a:r>
              <a:rPr lang="tr-TR" sz="1600" b="0" i="0" u="none" strike="noStrike" dirty="0">
                <a:effectLst/>
                <a:latin typeface="YACgEZ1cb1Q 0"/>
              </a:rPr>
              <a:t> ve CPU </a:t>
            </a:r>
            <a:r>
              <a:rPr lang="tr-TR" sz="1600" b="0" i="0" u="none" strike="noStrike" dirty="0" err="1">
                <a:effectLst/>
                <a:latin typeface="YACgEZ1cb1Q 0"/>
              </a:rPr>
              <a:t>instructionları</a:t>
            </a:r>
            <a:r>
              <a:rPr lang="tr-TR" sz="1600" b="0" i="0" u="none" strike="noStrike" dirty="0">
                <a:effectLst/>
                <a:latin typeface="YACgEZ1cb1Q 0"/>
              </a:rPr>
              <a:t> kullanılabilir.</a:t>
            </a:r>
          </a:p>
          <a:p>
            <a:endParaRPr lang="tr-TR" sz="1600" dirty="0">
              <a:latin typeface="YACgEZ1cb1Q 0"/>
            </a:endParaRPr>
          </a:p>
          <a:p>
            <a:r>
              <a:rPr lang="tr-TR" sz="1600" dirty="0">
                <a:latin typeface="YACgEZ1cb1Q 0"/>
              </a:rPr>
              <a:t>T</a:t>
            </a:r>
            <a:r>
              <a:rPr lang="tr-TR" sz="1600" b="0" i="0" u="none" strike="noStrike" dirty="0">
                <a:effectLst/>
                <a:latin typeface="YACgEZ1cb1Q 0"/>
              </a:rPr>
              <a:t>üm hafıza erişilebilirdir. Kernel </a:t>
            </a:r>
            <a:r>
              <a:rPr lang="tr-TR" sz="1600" b="0" i="0" u="none" strike="noStrike" dirty="0" err="1">
                <a:effectLst/>
                <a:latin typeface="YACgEZ1cb1Q 0"/>
              </a:rPr>
              <a:t>Mode</a:t>
            </a:r>
            <a:r>
              <a:rPr lang="tr-TR" sz="1600" b="0" i="0" u="none" strike="noStrike" dirty="0">
                <a:effectLst/>
                <a:latin typeface="YACgEZ1cb1Q 0"/>
              </a:rPr>
              <a:t> içerisinde </a:t>
            </a:r>
            <a:r>
              <a:rPr lang="tr-TR" sz="1600" b="0" i="0" u="none" strike="noStrike" dirty="0" err="1">
                <a:effectLst/>
                <a:latin typeface="YACgEZ1cb1Q 0"/>
              </a:rPr>
              <a:t>virtual</a:t>
            </a:r>
            <a:r>
              <a:rPr lang="tr-TR" sz="1600" b="0" i="0" u="none" strike="noStrike" dirty="0">
                <a:effectLst/>
                <a:latin typeface="YACgEZ1cb1Q 0"/>
              </a:rPr>
              <a:t> </a:t>
            </a:r>
            <a:r>
              <a:rPr lang="tr-TR" sz="1600" b="0" i="0" u="none" strike="noStrike" dirty="0" err="1">
                <a:effectLst/>
                <a:latin typeface="YACgEZ1cb1Q 0"/>
              </a:rPr>
              <a:t>address</a:t>
            </a:r>
            <a:r>
              <a:rPr lang="tr-TR" sz="1600" b="0" i="0" u="none" strike="noStrike" dirty="0">
                <a:effectLst/>
                <a:latin typeface="YACgEZ1cb1Q 0"/>
              </a:rPr>
              <a:t> tanımı </a:t>
            </a:r>
            <a:r>
              <a:rPr lang="tr-TR" sz="1600" b="0" i="0" u="none" strike="noStrike" dirty="0" err="1">
                <a:effectLst/>
                <a:latin typeface="YACgEZ1cb1Q 0"/>
              </a:rPr>
              <a:t>private</a:t>
            </a:r>
            <a:r>
              <a:rPr lang="tr-TR" sz="1600" b="0" i="0" u="none" strike="noStrike" dirty="0">
                <a:effectLst/>
                <a:latin typeface="YACgEZ1cb1Q 0"/>
              </a:rPr>
              <a:t> değildir. </a:t>
            </a:r>
          </a:p>
          <a:p>
            <a:pPr marL="0" indent="0">
              <a:buNone/>
            </a:pPr>
            <a:endParaRPr lang="tr-TR" sz="1600" dirty="0">
              <a:effectLst/>
              <a:latin typeface="YACgEZ1cb1Q 0"/>
            </a:endParaRPr>
          </a:p>
          <a:p>
            <a:r>
              <a:rPr lang="tr-TR" sz="1600" b="0" i="0" u="none" strike="noStrike" dirty="0">
                <a:effectLst/>
                <a:latin typeface="YACgEZ1cb1Q 0"/>
              </a:rPr>
              <a:t>Tüm </a:t>
            </a:r>
            <a:r>
              <a:rPr lang="tr-TR" sz="1600" b="0" i="0" u="none" strike="noStrike" dirty="0" err="1">
                <a:effectLst/>
                <a:latin typeface="YACgEZ1cb1Q 0"/>
              </a:rPr>
              <a:t>processler</a:t>
            </a:r>
            <a:r>
              <a:rPr lang="tr-TR" sz="1600" b="0" i="0" u="none" strike="noStrike" dirty="0">
                <a:effectLst/>
                <a:latin typeface="YACgEZ1cb1Q 0"/>
              </a:rPr>
              <a:t> tek bir </a:t>
            </a:r>
            <a:r>
              <a:rPr lang="tr-TR" sz="1600" b="0" i="0" u="none" strike="noStrike" dirty="0" err="1">
                <a:effectLst/>
                <a:latin typeface="YACgEZ1cb1Q 0"/>
              </a:rPr>
              <a:t>virtual</a:t>
            </a:r>
            <a:r>
              <a:rPr lang="tr-TR" sz="1600" b="0" i="0" u="none" strike="noStrike" dirty="0">
                <a:effectLst/>
                <a:latin typeface="YACgEZ1cb1Q 0"/>
              </a:rPr>
              <a:t> </a:t>
            </a:r>
            <a:r>
              <a:rPr lang="tr-TR" sz="1600" b="0" i="0" u="none" strike="noStrike" dirty="0" err="1">
                <a:effectLst/>
                <a:latin typeface="YACgEZ1cb1Q 0"/>
              </a:rPr>
              <a:t>address'i</a:t>
            </a:r>
            <a:r>
              <a:rPr lang="tr-TR" sz="1600" b="0" i="0" u="none" strike="noStrike" dirty="0">
                <a:effectLst/>
                <a:latin typeface="YACgEZ1cb1Q 0"/>
              </a:rPr>
              <a:t> paylaşır..</a:t>
            </a:r>
            <a:endParaRPr lang="tr-TR" sz="1600" dirty="0">
              <a:effectLst/>
              <a:latin typeface="YACgEZ1cb1Q 0"/>
            </a:endParaRPr>
          </a:p>
          <a:p>
            <a:endParaRPr lang="tr-TR" sz="16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A3AFF4D-6056-D6AF-D6BB-45CDE5BDD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560" y="1790471"/>
            <a:ext cx="4753638" cy="327705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0FF88A4-E4C4-1844-78F0-3707B73E1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74" y="4180876"/>
            <a:ext cx="1962440" cy="1962440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21E4BF8B-E543-D738-46EB-88B93EE20B54}"/>
              </a:ext>
            </a:extLst>
          </p:cNvPr>
          <p:cNvSpPr txBox="1"/>
          <p:nvPr/>
        </p:nvSpPr>
        <p:spPr>
          <a:xfrm>
            <a:off x="1223212" y="6308209"/>
            <a:ext cx="294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>
                <a:hlinkClick r:id="rId4"/>
              </a:rPr>
              <a:t>https://goodsmileshop.com/en/On-Sale-Now/Available-Now/Nendoroid-Beef-Boss/p/GSC_WD_00790</a:t>
            </a:r>
            <a:endParaRPr lang="tr-TR" sz="900" dirty="0"/>
          </a:p>
        </p:txBody>
      </p:sp>
    </p:spTree>
    <p:extLst>
      <p:ext uri="{BB962C8B-B14F-4D97-AF65-F5344CB8AC3E}">
        <p14:creationId xmlns:p14="http://schemas.microsoft.com/office/powerpoint/2010/main" val="2270579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C17CB9-6032-BDFE-E5E5-51E177BF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 err="1"/>
              <a:t>Structed</a:t>
            </a:r>
            <a:r>
              <a:rPr lang="tr-TR" sz="3200" dirty="0"/>
              <a:t> </a:t>
            </a:r>
            <a:r>
              <a:rPr lang="tr-TR" sz="3200" dirty="0" err="1"/>
              <a:t>Exception</a:t>
            </a:r>
            <a:r>
              <a:rPr lang="tr-TR" sz="3200" dirty="0"/>
              <a:t> </a:t>
            </a:r>
            <a:r>
              <a:rPr lang="tr-TR" sz="3200" dirty="0" err="1"/>
              <a:t>Handler</a:t>
            </a:r>
            <a:r>
              <a:rPr lang="tr-TR" sz="3200" dirty="0"/>
              <a:t> Yanıltması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365E25B-D932-2639-56C7-1668DAB58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7427" cy="4351338"/>
          </a:xfrm>
        </p:spPr>
        <p:txBody>
          <a:bodyPr>
            <a:normAutofit/>
          </a:bodyPr>
          <a:lstStyle/>
          <a:p>
            <a:r>
              <a:rPr lang="tr-TR" sz="2000" dirty="0"/>
              <a:t>Yürütme hataları </a:t>
            </a:r>
            <a:r>
              <a:rPr lang="tr-TR" sz="2000" dirty="0" err="1"/>
              <a:t>execution</a:t>
            </a:r>
            <a:r>
              <a:rPr lang="tr-TR" sz="2000" dirty="0"/>
              <a:t> </a:t>
            </a:r>
            <a:r>
              <a:rPr lang="tr-TR" sz="2000" dirty="0" err="1"/>
              <a:t>handler</a:t>
            </a:r>
            <a:r>
              <a:rPr lang="tr-TR" sz="2000" dirty="0"/>
              <a:t> şaşırtmak amacıyla kullanılır.</a:t>
            </a:r>
          </a:p>
          <a:p>
            <a:r>
              <a:rPr lang="tr-TR" sz="2000" dirty="0" err="1"/>
              <a:t>Error</a:t>
            </a:r>
            <a:r>
              <a:rPr lang="tr-TR" sz="2000" dirty="0"/>
              <a:t> tetiklenmesi yaşanmakta.</a:t>
            </a:r>
          </a:p>
          <a:p>
            <a:r>
              <a:rPr lang="tr-TR" sz="2000" dirty="0"/>
              <a:t>Zararlı fonksiyon SEH üzerindedir.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FA026E4A-13D4-E647-D282-9A88424FA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562" y="2150242"/>
            <a:ext cx="4794772" cy="29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860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E16829-ADBC-6BBF-3AC1-529BA468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dirty="0" err="1"/>
              <a:t>Stack</a:t>
            </a:r>
            <a:r>
              <a:rPr lang="tr-TR" sz="3200" dirty="0"/>
              <a:t> </a:t>
            </a:r>
            <a:r>
              <a:rPr lang="tr-TR" sz="3200" dirty="0" err="1"/>
              <a:t>Frame</a:t>
            </a:r>
            <a:r>
              <a:rPr lang="tr-TR" sz="3200" dirty="0"/>
              <a:t> Analizi Önleyici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54935E0-07B6-9FB9-A426-4A990F5E0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7202" cy="4351338"/>
          </a:xfrm>
        </p:spPr>
        <p:txBody>
          <a:bodyPr>
            <a:normAutofit/>
          </a:bodyPr>
          <a:lstStyle/>
          <a:p>
            <a:r>
              <a:rPr lang="tr-TR" sz="2000" dirty="0" err="1"/>
              <a:t>Disassembler</a:t>
            </a:r>
            <a:r>
              <a:rPr lang="tr-TR" sz="2000" dirty="0"/>
              <a:t>, fonksiyonları anlamak amacıyla </a:t>
            </a:r>
            <a:r>
              <a:rPr lang="tr-TR" sz="2000" dirty="0" err="1"/>
              <a:t>stack</a:t>
            </a:r>
            <a:r>
              <a:rPr lang="tr-TR" sz="2000" dirty="0"/>
              <a:t> </a:t>
            </a:r>
            <a:r>
              <a:rPr lang="tr-TR" sz="2000" dirty="0" err="1"/>
              <a:t>frame</a:t>
            </a:r>
            <a:r>
              <a:rPr lang="tr-TR" sz="2000" dirty="0"/>
              <a:t> analizi yapar.</a:t>
            </a:r>
          </a:p>
          <a:p>
            <a:r>
              <a:rPr lang="tr-TR" sz="2000" dirty="0"/>
              <a:t>Doğruluğu (</a:t>
            </a:r>
            <a:r>
              <a:rPr lang="tr-TR" sz="2000" dirty="0" err="1"/>
              <a:t>stack</a:t>
            </a:r>
            <a:r>
              <a:rPr lang="tr-TR" sz="2000" dirty="0"/>
              <a:t> </a:t>
            </a:r>
            <a:r>
              <a:rPr lang="tr-TR" sz="2000" dirty="0" err="1"/>
              <a:t>frame</a:t>
            </a:r>
            <a:r>
              <a:rPr lang="tr-TR" sz="2000" dirty="0"/>
              <a:t> analizi) tartışılır.</a:t>
            </a:r>
          </a:p>
          <a:p>
            <a:r>
              <a:rPr lang="tr-TR" sz="2000" dirty="0"/>
              <a:t>IDA daha fazla değişken olduğunu veya yanlış değişkenler olduğunu düşünebilir.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55EFA8F-8B61-AD67-24C7-D401E83F0DF0}"/>
              </a:ext>
            </a:extLst>
          </p:cNvPr>
          <p:cNvSpPr txBox="1"/>
          <p:nvPr/>
        </p:nvSpPr>
        <p:spPr>
          <a:xfrm>
            <a:off x="1519931" y="4092605"/>
            <a:ext cx="4953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Stack</a:t>
            </a:r>
            <a:r>
              <a:rPr lang="tr-TR" dirty="0"/>
              <a:t> </a:t>
            </a:r>
            <a:r>
              <a:rPr lang="tr-TR" dirty="0" err="1"/>
              <a:t>Frame</a:t>
            </a:r>
            <a:r>
              <a:rPr lang="tr-TR" dirty="0"/>
              <a:t> </a:t>
            </a:r>
            <a:r>
              <a:rPr lang="tr-TR" dirty="0" err="1"/>
              <a:t>Pointer</a:t>
            </a:r>
            <a:r>
              <a:rPr lang="tr-TR" dirty="0"/>
              <a:t> düzeltilerek veya </a:t>
            </a:r>
            <a:r>
              <a:rPr lang="tr-TR" dirty="0" err="1"/>
              <a:t>cmp</a:t>
            </a:r>
            <a:r>
              <a:rPr lang="tr-TR" dirty="0"/>
              <a:t> benzeri </a:t>
            </a:r>
            <a:r>
              <a:rPr lang="tr-TR" dirty="0" err="1"/>
              <a:t>stack</a:t>
            </a:r>
            <a:r>
              <a:rPr lang="tr-TR" dirty="0"/>
              <a:t> </a:t>
            </a:r>
            <a:r>
              <a:rPr lang="tr-TR" dirty="0" err="1"/>
              <a:t>frame</a:t>
            </a:r>
            <a:r>
              <a:rPr lang="tr-TR" dirty="0"/>
              <a:t> manipülasyon </a:t>
            </a:r>
            <a:r>
              <a:rPr lang="tr-TR" dirty="0" err="1"/>
              <a:t>instructionlar’ı</a:t>
            </a:r>
            <a:r>
              <a:rPr lang="tr-TR" dirty="0"/>
              <a:t> değiştirilerek düzeltilebilir.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02E650B-A6B4-EE89-0C3B-5B39C144D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51" y="1559294"/>
            <a:ext cx="4250514" cy="401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787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760888-3785-0750-C122-6C576D0CB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Anti </a:t>
            </a:r>
            <a:r>
              <a:rPr lang="tr-TR" sz="3200" dirty="0" err="1"/>
              <a:t>Disassambly</a:t>
            </a:r>
            <a:r>
              <a:rPr lang="tr-TR" sz="3200" dirty="0"/>
              <a:t> Tekniklerini Bypass Etmek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E25EEA4-26EE-D6CA-F3C1-1C0D82DE8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3206" cy="4351338"/>
          </a:xfrm>
        </p:spPr>
        <p:txBody>
          <a:bodyPr>
            <a:normAutofit/>
          </a:bodyPr>
          <a:lstStyle/>
          <a:p>
            <a:r>
              <a:rPr lang="tr-TR" sz="2000" dirty="0"/>
              <a:t>Data ve </a:t>
            </a:r>
            <a:r>
              <a:rPr lang="tr-TR" sz="2000" dirty="0" err="1"/>
              <a:t>code</a:t>
            </a:r>
            <a:r>
              <a:rPr lang="tr-TR" sz="2000" dirty="0"/>
              <a:t> arası dönüşümler.</a:t>
            </a:r>
          </a:p>
          <a:p>
            <a:pPr marL="0" indent="0">
              <a:buNone/>
            </a:pPr>
            <a:r>
              <a:rPr lang="tr-TR" sz="2000" dirty="0"/>
              <a:t>        D tuşu data çevirme,</a:t>
            </a:r>
          </a:p>
          <a:p>
            <a:pPr marL="0" indent="0">
              <a:buNone/>
            </a:pPr>
            <a:r>
              <a:rPr lang="tr-TR" sz="2000" dirty="0"/>
              <a:t>        C tuşu </a:t>
            </a:r>
            <a:r>
              <a:rPr lang="tr-TR" sz="2000" dirty="0" err="1"/>
              <a:t>code</a:t>
            </a:r>
            <a:r>
              <a:rPr lang="tr-TR" sz="2000" dirty="0"/>
              <a:t> çevirme yapar.</a:t>
            </a:r>
          </a:p>
          <a:p>
            <a:pPr marL="0" indent="0">
              <a:buNone/>
            </a:pPr>
            <a:endParaRPr lang="tr-TR" sz="2000" dirty="0"/>
          </a:p>
          <a:p>
            <a:r>
              <a:rPr lang="tr-TR" sz="2000" dirty="0" err="1"/>
              <a:t>Instruction</a:t>
            </a:r>
            <a:r>
              <a:rPr lang="tr-TR" sz="2000" dirty="0"/>
              <a:t> </a:t>
            </a:r>
            <a:r>
              <a:rPr lang="tr-TR" sz="2000" dirty="0" err="1"/>
              <a:t>nop</a:t>
            </a:r>
            <a:r>
              <a:rPr lang="tr-TR" sz="2000" dirty="0"/>
              <a:t>.</a:t>
            </a:r>
          </a:p>
          <a:p>
            <a:pPr marL="0" indent="0">
              <a:buNone/>
            </a:pPr>
            <a:endParaRPr lang="tr-TR" sz="2000" dirty="0"/>
          </a:p>
          <a:p>
            <a:r>
              <a:rPr lang="tr-TR" sz="2000" dirty="0"/>
              <a:t>Cross-Reference </a:t>
            </a:r>
            <a:r>
              <a:rPr lang="tr-TR" sz="2000" dirty="0" err="1"/>
              <a:t>fix</a:t>
            </a:r>
            <a:r>
              <a:rPr lang="tr-TR" sz="2000" dirty="0"/>
              <a:t> için </a:t>
            </a:r>
            <a:r>
              <a:rPr lang="tr-TR" sz="2000" dirty="0" err="1"/>
              <a:t>AddCodeCrossRef</a:t>
            </a:r>
            <a:r>
              <a:rPr lang="tr-TR" sz="2000" dirty="0"/>
              <a:t>() fonksiyonu kullan.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632E0AF5-9E26-929D-8374-93AC6D79F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10" y="1825625"/>
            <a:ext cx="4862865" cy="3235294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ECC9024E-D6CA-B2ED-6BD3-3ED164B4858A}"/>
              </a:ext>
            </a:extLst>
          </p:cNvPr>
          <p:cNvSpPr txBox="1"/>
          <p:nvPr/>
        </p:nvSpPr>
        <p:spPr>
          <a:xfrm>
            <a:off x="6835020" y="5335480"/>
            <a:ext cx="4705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Source - </a:t>
            </a:r>
            <a:r>
              <a:rPr lang="tr-TR" sz="1400" dirty="0">
                <a:hlinkClick r:id="rId3"/>
              </a:rPr>
              <a:t>https://www.memedroid.com/memes/detail/476408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4239693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D7B8B7E5-584A-66B6-1E95-5029427B2DD6}"/>
              </a:ext>
            </a:extLst>
          </p:cNvPr>
          <p:cNvSpPr txBox="1"/>
          <p:nvPr/>
        </p:nvSpPr>
        <p:spPr>
          <a:xfrm>
            <a:off x="4465468" y="457308"/>
            <a:ext cx="292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dirty="0"/>
              <a:t>Anti </a:t>
            </a:r>
            <a:r>
              <a:rPr lang="tr-TR" sz="4000" dirty="0" err="1"/>
              <a:t>Sandbox</a:t>
            </a:r>
            <a:endParaRPr lang="tr-TR" sz="40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61B39FA-D31B-120E-4EED-C8C547732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468" y="1822828"/>
            <a:ext cx="3000375" cy="41529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8F14F47-95D4-1C4A-321D-44B963AA1A4B}"/>
              </a:ext>
            </a:extLst>
          </p:cNvPr>
          <p:cNvSpPr txBox="1"/>
          <p:nvPr/>
        </p:nvSpPr>
        <p:spPr>
          <a:xfrm>
            <a:off x="3293616" y="6163241"/>
            <a:ext cx="5976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Source - </a:t>
            </a:r>
            <a:r>
              <a:rPr lang="tr-TR" sz="1000" dirty="0">
                <a:hlinkClick r:id="rId3"/>
              </a:rPr>
              <a:t>https://www.sandbox.game/en/assets/the-gladiator-robot/6a25fc21-c908-4dd5-80cd-73a86c6ed51c/</a:t>
            </a:r>
            <a:endParaRPr lang="tr-TR" sz="1000" dirty="0"/>
          </a:p>
        </p:txBody>
      </p:sp>
    </p:spTree>
    <p:extLst>
      <p:ext uri="{BB962C8B-B14F-4D97-AF65-F5344CB8AC3E}">
        <p14:creationId xmlns:p14="http://schemas.microsoft.com/office/powerpoint/2010/main" val="27695669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E8C404-6DB7-5C34-9826-AB86AD39E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Sandbox</a:t>
            </a:r>
            <a:r>
              <a:rPr lang="tr-TR" dirty="0"/>
              <a:t> Kavramı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35DBB9-6160-B265-F157-E6715AED0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237"/>
            <a:ext cx="4301971" cy="1467991"/>
          </a:xfrm>
        </p:spPr>
        <p:txBody>
          <a:bodyPr>
            <a:normAutofit/>
          </a:bodyPr>
          <a:lstStyle/>
          <a:p>
            <a:r>
              <a:rPr lang="tr-TR" sz="2000" dirty="0"/>
              <a:t>Kullanıcıların korumalı ve sanal olarak kullandığı test ortamıdır.</a:t>
            </a:r>
          </a:p>
          <a:p>
            <a:r>
              <a:rPr lang="tr-TR" sz="2000" dirty="0"/>
              <a:t>Kod geliştirmek, zararlı yazılım tespiti gibi kullanımları vardır.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CBE6C7D-D552-B657-2000-4FC0D731B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39" y="1548012"/>
            <a:ext cx="5444971" cy="306279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43899746-4662-8D65-1B3E-92A4C7D1F61B}"/>
              </a:ext>
            </a:extLst>
          </p:cNvPr>
          <p:cNvSpPr txBox="1"/>
          <p:nvPr/>
        </p:nvSpPr>
        <p:spPr>
          <a:xfrm>
            <a:off x="6096000" y="4829452"/>
            <a:ext cx="5365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Source - </a:t>
            </a:r>
            <a:r>
              <a:rPr lang="tr-TR" sz="1400" dirty="0">
                <a:hlinkClick r:id="rId3"/>
              </a:rPr>
              <a:t>https://otosection.com/running-the-memz-virus-on-windows/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32463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2E38F9-723D-5582-C345-BAE5A3013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Anti-</a:t>
            </a:r>
            <a:r>
              <a:rPr lang="tr-TR" sz="3200" dirty="0" err="1"/>
              <a:t>Sandbox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BCFCC0-8A75-C98B-D278-E2A952A3D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1684"/>
          </a:xfrm>
        </p:spPr>
        <p:txBody>
          <a:bodyPr>
            <a:normAutofit/>
          </a:bodyPr>
          <a:lstStyle/>
          <a:p>
            <a:r>
              <a:rPr lang="tr-TR" sz="2000" dirty="0"/>
              <a:t>Kullanıcı Etkileşimi</a:t>
            </a:r>
          </a:p>
          <a:p>
            <a:r>
              <a:rPr lang="tr-TR" sz="2000" dirty="0"/>
              <a:t>Sistem Analizi</a:t>
            </a:r>
          </a:p>
          <a:p>
            <a:r>
              <a:rPr lang="tr-TR" sz="2000" dirty="0"/>
              <a:t>Çevresel Farkındalık</a:t>
            </a:r>
          </a:p>
          <a:p>
            <a:r>
              <a:rPr lang="tr-TR" sz="2000" dirty="0"/>
              <a:t>Gecikmiş Yürütme </a:t>
            </a:r>
          </a:p>
          <a:p>
            <a:r>
              <a:rPr lang="tr-TR" sz="2000" dirty="0"/>
              <a:t>Veri Karmaşıklaştırma</a:t>
            </a:r>
          </a:p>
          <a:p>
            <a:endParaRPr lang="tr-TR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B7D2B66-9261-2960-F084-B4141DB1A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676" y="1548646"/>
            <a:ext cx="5267325" cy="334630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67CCD8A4-9928-C921-2EF9-7DB506BCB8D6}"/>
              </a:ext>
            </a:extLst>
          </p:cNvPr>
          <p:cNvSpPr txBox="1"/>
          <p:nvPr/>
        </p:nvSpPr>
        <p:spPr>
          <a:xfrm>
            <a:off x="5326603" y="5211700"/>
            <a:ext cx="7184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Source - </a:t>
            </a:r>
            <a:r>
              <a:rPr lang="tr-TR" sz="1200" dirty="0">
                <a:hlinkClick r:id="rId3"/>
              </a:rPr>
              <a:t>https://www.researchgate.net/figure/Architecture-of-malware-detection-classification-approach_fig1_348977684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177799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1BFCCA-37A7-9444-319B-92256254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Kullanıcı Etkileşimi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3C2663B-0AB7-9DB6-F98A-E1C44F61B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000" dirty="0"/>
              <a:t>Bir doküman dosyasını sürüklemek.</a:t>
            </a:r>
          </a:p>
          <a:p>
            <a:r>
              <a:rPr lang="tr-TR" sz="2000" dirty="0"/>
              <a:t>Mouse oynatmak ve tıklamak.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EC20DBD-139F-817A-E137-6BEDF1E8F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1037"/>
            <a:ext cx="3402260" cy="496326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32C41EA9-E300-E0E6-11A6-F7F22CC603F8}"/>
              </a:ext>
            </a:extLst>
          </p:cNvPr>
          <p:cNvSpPr txBox="1"/>
          <p:nvPr/>
        </p:nvSpPr>
        <p:spPr>
          <a:xfrm>
            <a:off x="6199994" y="5774564"/>
            <a:ext cx="3402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Source - </a:t>
            </a:r>
            <a:r>
              <a:rPr lang="tr-TR" sz="1400" dirty="0">
                <a:hlinkClick r:id="rId3"/>
              </a:rPr>
              <a:t>https://github.com/zeuscybersec/Sandbox_Detector/blob/main/sandbox_detect.py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6839637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48E5E8-1049-4CEE-C50F-63191879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Sistem Analizi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29F67AC-2B41-7B12-D3BF-009F7CC0E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6791"/>
            <a:ext cx="5669132" cy="4351338"/>
          </a:xfrm>
        </p:spPr>
        <p:txBody>
          <a:bodyPr>
            <a:normAutofit fontScale="92500" lnSpcReduction="20000"/>
          </a:bodyPr>
          <a:lstStyle/>
          <a:p>
            <a:r>
              <a:rPr lang="tr-TR" sz="2000" dirty="0"/>
              <a:t>CPU Çekirdeği Sayısı: Normal sistemlerin aksine daha farklı CPU </a:t>
            </a:r>
            <a:r>
              <a:rPr lang="tr-TR" sz="2000" dirty="0" err="1"/>
              <a:t>core</a:t>
            </a:r>
            <a:r>
              <a:rPr lang="tr-TR" sz="2000" dirty="0"/>
              <a:t> sayısına sahip olan </a:t>
            </a:r>
            <a:r>
              <a:rPr lang="tr-TR" sz="2000" dirty="0" err="1"/>
              <a:t>sandbox</a:t>
            </a:r>
            <a:r>
              <a:rPr lang="tr-TR" sz="2000" dirty="0"/>
              <a:t> ve </a:t>
            </a:r>
            <a:r>
              <a:rPr lang="tr-TR" sz="2000" dirty="0" err="1"/>
              <a:t>virtual</a:t>
            </a:r>
            <a:r>
              <a:rPr lang="tr-TR" sz="2000" dirty="0"/>
              <a:t> sistemler tanınabilir.</a:t>
            </a:r>
          </a:p>
          <a:p>
            <a:pPr marL="0" indent="0">
              <a:buNone/>
            </a:pPr>
            <a:endParaRPr lang="tr-TR" sz="2000" dirty="0"/>
          </a:p>
          <a:p>
            <a:r>
              <a:rPr lang="tr-TR" sz="2000" dirty="0"/>
              <a:t>Dijital Sistem İmzası: Bazı zararlılar sistem konfigürasyonu hakkında bilgiler içeren </a:t>
            </a:r>
            <a:r>
              <a:rPr lang="tr-TR" sz="2000" dirty="0" err="1"/>
              <a:t>digital</a:t>
            </a:r>
            <a:r>
              <a:rPr lang="tr-TR" sz="2000" dirty="0"/>
              <a:t> </a:t>
            </a:r>
            <a:r>
              <a:rPr lang="tr-TR" sz="2000" dirty="0" err="1"/>
              <a:t>signature</a:t>
            </a:r>
            <a:r>
              <a:rPr lang="tr-TR" sz="2000" dirty="0"/>
              <a:t> bulmak için tasarlanmıştır.</a:t>
            </a:r>
          </a:p>
          <a:p>
            <a:pPr marL="0" indent="0">
              <a:buNone/>
            </a:pPr>
            <a:endParaRPr lang="tr-TR" sz="2000" dirty="0"/>
          </a:p>
          <a:p>
            <a:r>
              <a:rPr lang="tr-TR" sz="2000" dirty="0"/>
              <a:t>İndirilen Yazılımlar: Bu teknik zararlının indirilen AV gibi yazılımları tanımasına olanak sağlar.</a:t>
            </a:r>
          </a:p>
          <a:p>
            <a:pPr marL="0" indent="0">
              <a:buNone/>
            </a:pPr>
            <a:endParaRPr lang="tr-TR" sz="2000" dirty="0"/>
          </a:p>
          <a:p>
            <a:r>
              <a:rPr lang="tr-TR" sz="2000" dirty="0"/>
              <a:t>Sistem Yeniden Başlatmaları (?): Bazı zararlılar sadece sistem </a:t>
            </a:r>
            <a:r>
              <a:rPr lang="tr-TR" sz="2000" dirty="0" err="1"/>
              <a:t>reboot</a:t>
            </a:r>
            <a:r>
              <a:rPr lang="tr-TR" sz="2000" dirty="0"/>
              <a:t> zamanı çalışmaya uyarlanabilir. Bunun sebebi </a:t>
            </a:r>
            <a:r>
              <a:rPr lang="tr-TR" sz="2000" dirty="0" err="1"/>
              <a:t>sandbox</a:t>
            </a:r>
            <a:r>
              <a:rPr lang="tr-TR" sz="2000" dirty="0"/>
              <a:t> ortamları </a:t>
            </a:r>
            <a:r>
              <a:rPr lang="tr-TR" sz="2000" dirty="0" err="1"/>
              <a:t>rebootlara</a:t>
            </a:r>
            <a:r>
              <a:rPr lang="tr-TR" sz="2000" dirty="0"/>
              <a:t> karşı korumasızdır. Sanal ortam </a:t>
            </a:r>
            <a:r>
              <a:rPr lang="tr-TR" sz="2000" dirty="0" err="1"/>
              <a:t>reboot</a:t>
            </a:r>
            <a:r>
              <a:rPr lang="tr-TR" sz="2000" dirty="0"/>
              <a:t> sırasında kullanıcıyı oturum dışı edebilir, işte tam bu sırada zararlı bunu fark eder.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90216D0-2544-CACF-4603-0FEBAB74D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084" y="1278384"/>
            <a:ext cx="5030251" cy="3930372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048B227B-69CB-2D0F-FDED-9DB7247543A0}"/>
              </a:ext>
            </a:extLst>
          </p:cNvPr>
          <p:cNvSpPr txBox="1"/>
          <p:nvPr/>
        </p:nvSpPr>
        <p:spPr>
          <a:xfrm>
            <a:off x="6610204" y="5348783"/>
            <a:ext cx="5434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Source - </a:t>
            </a:r>
            <a:r>
              <a:rPr lang="tr-TR" sz="1200" dirty="0">
                <a:hlinkClick r:id="rId3"/>
              </a:rPr>
              <a:t>https://www.daniloaz.com/en/differences-between-physical-cpu-vs-logical-cpu-vs-core-vs-thread-vs-socket/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647507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D90BDB-C84E-87D6-E10A-12DA3C18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Çevresel Farkındalık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E1520BE-0C90-AFDC-4B2F-BCCEDD212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0041" cy="4351338"/>
          </a:xfrm>
        </p:spPr>
        <p:txBody>
          <a:bodyPr>
            <a:normAutofit/>
          </a:bodyPr>
          <a:lstStyle/>
          <a:p>
            <a:r>
              <a:rPr lang="tr-TR" sz="2000" dirty="0"/>
              <a:t>Zararlı yazılım geliştiricileri sanal ortamdaki </a:t>
            </a:r>
            <a:r>
              <a:rPr lang="tr-TR" sz="2000" dirty="0" err="1"/>
              <a:t>processler</a:t>
            </a:r>
            <a:r>
              <a:rPr lang="tr-TR" sz="2000" dirty="0"/>
              <a:t>, dosya türleri gibi değişken kümeleri anlayabilir.</a:t>
            </a:r>
          </a:p>
          <a:p>
            <a:r>
              <a:rPr lang="tr-TR" sz="2000" dirty="0" err="1"/>
              <a:t>Sandbox</a:t>
            </a:r>
            <a:r>
              <a:rPr lang="tr-TR" sz="2000" dirty="0"/>
              <a:t> ismi tanınmış isimlerse, zararlı anlayacaktır.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B961521-C1B7-8DA6-07B2-89238C46D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761" y="2171855"/>
            <a:ext cx="5471556" cy="729078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32FA73BB-B4BF-C5B4-BCF4-DDE9DA1D7CAB}"/>
              </a:ext>
            </a:extLst>
          </p:cNvPr>
          <p:cNvSpPr txBox="1"/>
          <p:nvPr/>
        </p:nvSpPr>
        <p:spPr>
          <a:xfrm>
            <a:off x="6600555" y="3179907"/>
            <a:ext cx="5077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Source - </a:t>
            </a:r>
            <a:r>
              <a:rPr lang="tr-TR" sz="1200" dirty="0">
                <a:hlinkClick r:id="rId3"/>
              </a:rPr>
              <a:t>https://docs.microsoft.com/en-us/windows/security/threat-protection/windows-sandbox/windows-sandbox-overview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6350135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445060-02B3-2D9B-2FBD-793D94E5F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Gecikmiş Yürütme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00E969-51CC-EE75-E978-57209C29E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4856" cy="4351338"/>
          </a:xfrm>
        </p:spPr>
        <p:txBody>
          <a:bodyPr>
            <a:normAutofit/>
          </a:bodyPr>
          <a:lstStyle/>
          <a:p>
            <a:r>
              <a:rPr lang="tr-TR" sz="2000" dirty="0" err="1"/>
              <a:t>Sandboxlar</a:t>
            </a:r>
            <a:r>
              <a:rPr lang="tr-TR" sz="2000" dirty="0"/>
              <a:t> genelde zararlıları belirli süreler için inceler.</a:t>
            </a:r>
          </a:p>
          <a:p>
            <a:pPr marL="0" indent="0">
              <a:buNone/>
            </a:pPr>
            <a:endParaRPr lang="tr-TR" sz="2000" dirty="0"/>
          </a:p>
          <a:p>
            <a:r>
              <a:rPr lang="tr-TR" sz="2000" dirty="0" err="1"/>
              <a:t>Extended</a:t>
            </a:r>
            <a:r>
              <a:rPr lang="tr-TR" sz="2000" dirty="0"/>
              <a:t> </a:t>
            </a:r>
            <a:r>
              <a:rPr lang="tr-TR" sz="2000" dirty="0" err="1"/>
              <a:t>Sleep</a:t>
            </a:r>
            <a:r>
              <a:rPr lang="tr-TR" sz="2000" dirty="0"/>
              <a:t> – Harici </a:t>
            </a:r>
            <a:r>
              <a:rPr lang="tr-TR" sz="2000" dirty="0" err="1"/>
              <a:t>sleepler</a:t>
            </a:r>
            <a:r>
              <a:rPr lang="tr-TR" sz="2000" dirty="0"/>
              <a:t> için çağrılar yapar, başarıyla </a:t>
            </a:r>
            <a:r>
              <a:rPr lang="tr-TR" sz="2000" dirty="0" err="1"/>
              <a:t>sandbox</a:t>
            </a:r>
            <a:r>
              <a:rPr lang="tr-TR" sz="2000" dirty="0"/>
              <a:t> yürütme zamanından önce bırakılabilir.</a:t>
            </a:r>
          </a:p>
          <a:p>
            <a:pPr marL="0" indent="0">
              <a:buNone/>
            </a:pPr>
            <a:endParaRPr lang="tr-TR" sz="2000" dirty="0"/>
          </a:p>
          <a:p>
            <a:r>
              <a:rPr lang="tr-TR" sz="2000" dirty="0" err="1"/>
              <a:t>Logic</a:t>
            </a:r>
            <a:r>
              <a:rPr lang="tr-TR" sz="2000" dirty="0"/>
              <a:t> </a:t>
            </a:r>
            <a:r>
              <a:rPr lang="tr-TR" sz="2000" dirty="0" err="1"/>
              <a:t>Bomb</a:t>
            </a:r>
            <a:r>
              <a:rPr lang="tr-TR" sz="2000" dirty="0"/>
              <a:t> - </a:t>
            </a:r>
            <a:r>
              <a:rPr lang="tr-TR" sz="2000" dirty="0" err="1"/>
              <a:t>Malware</a:t>
            </a:r>
            <a:r>
              <a:rPr lang="tr-TR" sz="2000" dirty="0"/>
              <a:t> belirli bir tarih ve zamanda yürütülmeye ayarlıdır.</a:t>
            </a:r>
          </a:p>
          <a:p>
            <a:pPr marL="0" indent="0">
              <a:buNone/>
            </a:pPr>
            <a:endParaRPr lang="tr-TR" sz="2000" dirty="0"/>
          </a:p>
          <a:p>
            <a:r>
              <a:rPr lang="tr-TR" sz="2000" dirty="0" err="1">
                <a:solidFill>
                  <a:srgbClr val="3D3D3D"/>
                </a:solidFill>
                <a:latin typeface="exo 2"/>
              </a:rPr>
              <a:t>Stalling</a:t>
            </a:r>
            <a:r>
              <a:rPr lang="tr-TR" sz="2000" dirty="0">
                <a:solidFill>
                  <a:srgbClr val="3D3D3D"/>
                </a:solidFill>
                <a:latin typeface="exo 2"/>
              </a:rPr>
              <a:t> </a:t>
            </a:r>
            <a:r>
              <a:rPr lang="tr-TR" sz="2000" dirty="0" err="1">
                <a:solidFill>
                  <a:srgbClr val="3D3D3D"/>
                </a:solidFill>
                <a:latin typeface="exo 2"/>
              </a:rPr>
              <a:t>Code</a:t>
            </a:r>
            <a:r>
              <a:rPr lang="tr-TR" sz="2000" dirty="0">
                <a:solidFill>
                  <a:srgbClr val="3D3D3D"/>
                </a:solidFill>
                <a:latin typeface="exo 2"/>
              </a:rPr>
              <a:t> – Zararlı </a:t>
            </a:r>
            <a:r>
              <a:rPr lang="tr-TR" sz="2000" dirty="0" err="1">
                <a:solidFill>
                  <a:srgbClr val="3D3D3D"/>
                </a:solidFill>
                <a:latin typeface="exo 2"/>
              </a:rPr>
              <a:t>sandbox</a:t>
            </a:r>
            <a:r>
              <a:rPr lang="tr-TR" sz="2000" dirty="0">
                <a:solidFill>
                  <a:srgbClr val="3D3D3D"/>
                </a:solidFill>
                <a:latin typeface="exo 2"/>
              </a:rPr>
              <a:t> bitene kadar normal kod yerine anlamsız CPU </a:t>
            </a:r>
            <a:r>
              <a:rPr lang="tr-TR" sz="2000" dirty="0" err="1">
                <a:solidFill>
                  <a:srgbClr val="3D3D3D"/>
                </a:solidFill>
                <a:latin typeface="exo 2"/>
              </a:rPr>
              <a:t>cycleları</a:t>
            </a:r>
            <a:r>
              <a:rPr lang="tr-TR" sz="2000" dirty="0">
                <a:solidFill>
                  <a:srgbClr val="3D3D3D"/>
                </a:solidFill>
                <a:latin typeface="exo 2"/>
              </a:rPr>
              <a:t> yürütebilir.</a:t>
            </a:r>
            <a:endParaRPr lang="tr-TR" sz="2000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7109EA72-D463-650A-B264-265043F56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957" y="1738490"/>
            <a:ext cx="3908693" cy="3381019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88A932F6-D38A-995B-09FF-B621B5DBADA0}"/>
              </a:ext>
            </a:extLst>
          </p:cNvPr>
          <p:cNvSpPr txBox="1"/>
          <p:nvPr/>
        </p:nvSpPr>
        <p:spPr>
          <a:xfrm>
            <a:off x="7901658" y="5353236"/>
            <a:ext cx="4003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Source - </a:t>
            </a:r>
            <a:r>
              <a:rPr lang="tr-TR" sz="1200" dirty="0">
                <a:hlinkClick r:id="rId3"/>
              </a:rPr>
              <a:t>https://www.researchgate.net/figure/Execution-time-and-delay-time-versus-p_fig18_258389151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242257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E0E9E8-384F-C767-0B1D-0FB0989D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 err="1"/>
              <a:t>Debugger</a:t>
            </a:r>
            <a:r>
              <a:rPr lang="tr-TR" sz="3200" dirty="0"/>
              <a:t> –hata ayıklayıcı*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D5B89F9-EFFE-3C11-CEF8-96ABC26AA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3232" cy="4351338"/>
          </a:xfrm>
        </p:spPr>
        <p:txBody>
          <a:bodyPr>
            <a:normAutofit/>
          </a:bodyPr>
          <a:lstStyle/>
          <a:p>
            <a:r>
              <a:rPr lang="en-US" sz="1800" b="0" i="0" u="none" strike="noStrike" dirty="0">
                <a:effectLst/>
                <a:latin typeface="YACgEZ1cb1Q 0"/>
              </a:rPr>
              <a:t>A program designed to help detect, locate, and correct errors in another program. </a:t>
            </a:r>
            <a:endParaRPr lang="tr-TR" sz="1800" b="0" i="0" u="none" strike="noStrike" dirty="0">
              <a:effectLst/>
              <a:latin typeface="YACgEZ1cb1Q 0"/>
            </a:endParaRPr>
          </a:p>
          <a:p>
            <a:pPr marL="0" indent="0">
              <a:buNone/>
            </a:pPr>
            <a:endParaRPr lang="tr-TR" sz="1800" dirty="0">
              <a:latin typeface="YACgEZ1cb1Q 0"/>
            </a:endParaRPr>
          </a:p>
          <a:p>
            <a:r>
              <a:rPr lang="en-US" sz="1800" b="0" i="0" u="none" strike="noStrike" dirty="0">
                <a:effectLst/>
                <a:latin typeface="YACgEZ1cb1Q 0"/>
              </a:rPr>
              <a:t>It allows the developer to step through the execution of the process and its threads, monitoring memory, variables and other elements of process and thread context. –MSDN</a:t>
            </a:r>
            <a:endParaRPr lang="tr-TR" sz="18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33B37C0-DE34-5C4C-F401-3091A5DCE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783" y="1690689"/>
            <a:ext cx="4771523" cy="2833186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F942903D-C2DD-3199-8837-89C4735DA8D5}"/>
              </a:ext>
            </a:extLst>
          </p:cNvPr>
          <p:cNvSpPr txBox="1"/>
          <p:nvPr/>
        </p:nvSpPr>
        <p:spPr>
          <a:xfrm>
            <a:off x="7488154" y="4859534"/>
            <a:ext cx="4106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Source -</a:t>
            </a:r>
            <a:r>
              <a:rPr lang="tr-TR" sz="1400" dirty="0">
                <a:hlinkClick r:id="rId3"/>
              </a:rPr>
              <a:t> https://imgflip.com/tag/nooo+haha+go+brrr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9685687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9E255B-6BFD-2CDE-8F72-34533657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Veri Karmaşıklaştırma (</a:t>
            </a:r>
            <a:r>
              <a:rPr lang="tr-TR" sz="3200" dirty="0" err="1"/>
              <a:t>Obfuscating</a:t>
            </a:r>
            <a:r>
              <a:rPr lang="tr-TR" sz="3200" dirty="0"/>
              <a:t>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A393C57-A043-F27B-F055-C03DCBB99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1489" cy="2302492"/>
          </a:xfrm>
        </p:spPr>
        <p:txBody>
          <a:bodyPr>
            <a:normAutofit/>
          </a:bodyPr>
          <a:lstStyle/>
          <a:p>
            <a:r>
              <a:rPr lang="tr-TR" sz="2000" dirty="0"/>
              <a:t>Data </a:t>
            </a:r>
            <a:r>
              <a:rPr lang="tr-TR" sz="2000" dirty="0" err="1"/>
              <a:t>Encryption</a:t>
            </a:r>
            <a:r>
              <a:rPr lang="tr-TR" sz="2000" dirty="0"/>
              <a:t>: Bazı zararlılar API çağrılarını </a:t>
            </a:r>
            <a:r>
              <a:rPr lang="tr-TR" sz="2000" dirty="0" err="1"/>
              <a:t>encrypt</a:t>
            </a:r>
            <a:r>
              <a:rPr lang="tr-TR" sz="2000" dirty="0"/>
              <a:t> ederler. Böylece </a:t>
            </a:r>
            <a:r>
              <a:rPr lang="tr-TR" sz="2000" dirty="0" err="1"/>
              <a:t>sandboxlar</a:t>
            </a:r>
            <a:r>
              <a:rPr lang="tr-TR" sz="2000" dirty="0"/>
              <a:t> tanıyamaz.</a:t>
            </a:r>
          </a:p>
          <a:p>
            <a:pPr marL="0" indent="0">
              <a:buNone/>
            </a:pPr>
            <a:endParaRPr lang="tr-TR" sz="2000" dirty="0"/>
          </a:p>
          <a:p>
            <a:r>
              <a:rPr lang="tr-TR" sz="2000" dirty="0" err="1"/>
              <a:t>Fast-Flux</a:t>
            </a:r>
            <a:r>
              <a:rPr lang="tr-TR" sz="2000" dirty="0"/>
              <a:t>: Bu teknik sayesinde zararlılar IP ve DNS değiştirerek atlatma yoluna gider.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E97B131-9266-28AF-5A4A-5B10A070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89" y="1825625"/>
            <a:ext cx="4623038" cy="283224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F9F8B574-FDA5-462D-F736-7376A72903DF}"/>
              </a:ext>
            </a:extLst>
          </p:cNvPr>
          <p:cNvSpPr txBox="1"/>
          <p:nvPr/>
        </p:nvSpPr>
        <p:spPr>
          <a:xfrm>
            <a:off x="7292732" y="4899340"/>
            <a:ext cx="48992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/>
              <a:t>Source - </a:t>
            </a:r>
            <a:r>
              <a:rPr lang="tr-TR" sz="1100" dirty="0">
                <a:hlinkClick r:id="rId3"/>
              </a:rPr>
              <a:t>https://blog.cryptographyengineering.com/2014/02/21/cryptographic-obfuscation-and/</a:t>
            </a:r>
            <a:endParaRPr lang="tr-TR" sz="1100" dirty="0"/>
          </a:p>
        </p:txBody>
      </p:sp>
    </p:spTree>
    <p:extLst>
      <p:ext uri="{BB962C8B-B14F-4D97-AF65-F5344CB8AC3E}">
        <p14:creationId xmlns:p14="http://schemas.microsoft.com/office/powerpoint/2010/main" val="12805029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FAB967-A58F-B826-E187-46B3C25B4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7909"/>
            <a:ext cx="10515600" cy="1325563"/>
          </a:xfrm>
        </p:spPr>
        <p:txBody>
          <a:bodyPr/>
          <a:lstStyle/>
          <a:p>
            <a:pPr algn="ctr"/>
            <a:r>
              <a:rPr lang="tr-TR" dirty="0"/>
              <a:t>Anti-VM (Virtual Machine)</a:t>
            </a:r>
          </a:p>
        </p:txBody>
      </p:sp>
    </p:spTree>
    <p:extLst>
      <p:ext uri="{BB962C8B-B14F-4D97-AF65-F5344CB8AC3E}">
        <p14:creationId xmlns:p14="http://schemas.microsoft.com/office/powerpoint/2010/main" val="17406456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0F7B98-5F1A-6A83-1053-BAE1B07F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Anti-VM Teknikleri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B075C6-7EFF-FBD8-0F0D-CC3F05E7A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000" i="0" dirty="0">
                <a:solidFill>
                  <a:srgbClr val="1E202C"/>
                </a:solidFill>
                <a:effectLst/>
                <a:latin typeface="br sonoma"/>
              </a:rPr>
              <a:t>CPU </a:t>
            </a:r>
            <a:r>
              <a:rPr lang="tr-TR" sz="2000" i="0" dirty="0" err="1">
                <a:solidFill>
                  <a:srgbClr val="1E202C"/>
                </a:solidFill>
                <a:effectLst/>
                <a:latin typeface="br sonoma"/>
              </a:rPr>
              <a:t>Interrogation</a:t>
            </a:r>
            <a:r>
              <a:rPr lang="tr-TR" sz="2000" i="0" dirty="0">
                <a:solidFill>
                  <a:srgbClr val="1E202C"/>
                </a:solidFill>
                <a:effectLst/>
                <a:latin typeface="br sonoma"/>
              </a:rPr>
              <a:t> (CPUID Kontrolü)</a:t>
            </a:r>
          </a:p>
          <a:p>
            <a:r>
              <a:rPr lang="tr-TR" sz="2000" i="0" dirty="0">
                <a:solidFill>
                  <a:srgbClr val="1E202C"/>
                </a:solidFill>
                <a:effectLst/>
                <a:latin typeface="br sonoma"/>
              </a:rPr>
              <a:t>MAC Adreslerinin Kontrolü</a:t>
            </a:r>
          </a:p>
          <a:p>
            <a:r>
              <a:rPr lang="tr-TR" sz="2000" dirty="0">
                <a:solidFill>
                  <a:srgbClr val="1E202C"/>
                </a:solidFill>
                <a:latin typeface="br sonoma"/>
              </a:rPr>
              <a:t>VM </a:t>
            </a:r>
            <a:r>
              <a:rPr lang="tr-TR" sz="2000" dirty="0" err="1">
                <a:solidFill>
                  <a:srgbClr val="1E202C"/>
                </a:solidFill>
                <a:latin typeface="br sonoma"/>
              </a:rPr>
              <a:t>Process</a:t>
            </a:r>
            <a:r>
              <a:rPr lang="tr-TR" sz="2000" dirty="0">
                <a:solidFill>
                  <a:srgbClr val="1E202C"/>
                </a:solidFill>
                <a:latin typeface="br sonoma"/>
              </a:rPr>
              <a:t> Tespiti (</a:t>
            </a:r>
            <a:r>
              <a:rPr lang="tr-TR" sz="2000" dirty="0" err="1">
                <a:solidFill>
                  <a:srgbClr val="1E202C"/>
                </a:solidFill>
                <a:latin typeface="br sonoma"/>
              </a:rPr>
              <a:t>Process</a:t>
            </a:r>
            <a:r>
              <a:rPr lang="tr-TR" sz="2000" dirty="0">
                <a:solidFill>
                  <a:srgbClr val="1E202C"/>
                </a:solidFill>
                <a:latin typeface="br sonoma"/>
              </a:rPr>
              <a:t> Name </a:t>
            </a:r>
            <a:r>
              <a:rPr lang="tr-TR" sz="2000" dirty="0" err="1">
                <a:solidFill>
                  <a:srgbClr val="1E202C"/>
                </a:solidFill>
                <a:latin typeface="br sonoma"/>
              </a:rPr>
              <a:t>Enumuration</a:t>
            </a:r>
            <a:r>
              <a:rPr lang="tr-TR" sz="2000" dirty="0">
                <a:solidFill>
                  <a:srgbClr val="1E202C"/>
                </a:solidFill>
                <a:latin typeface="br sonoma"/>
              </a:rPr>
              <a:t>)</a:t>
            </a:r>
          </a:p>
          <a:p>
            <a:r>
              <a:rPr lang="tr-TR" sz="2000" dirty="0" err="1">
                <a:solidFill>
                  <a:srgbClr val="1E202C"/>
                </a:solidFill>
                <a:latin typeface="br sonoma"/>
              </a:rPr>
              <a:t>Registry</a:t>
            </a:r>
            <a:r>
              <a:rPr lang="tr-TR" sz="2000" dirty="0">
                <a:solidFill>
                  <a:srgbClr val="1E202C"/>
                </a:solidFill>
                <a:latin typeface="br sonoma"/>
              </a:rPr>
              <a:t> </a:t>
            </a:r>
            <a:r>
              <a:rPr lang="tr-TR" sz="2000" dirty="0" err="1">
                <a:solidFill>
                  <a:srgbClr val="1E202C"/>
                </a:solidFill>
                <a:latin typeface="br sonoma"/>
              </a:rPr>
              <a:t>Key</a:t>
            </a:r>
            <a:r>
              <a:rPr lang="tr-TR" sz="2000" dirty="0">
                <a:solidFill>
                  <a:srgbClr val="1E202C"/>
                </a:solidFill>
                <a:latin typeface="br sonoma"/>
              </a:rPr>
              <a:t> Kontrolü</a:t>
            </a:r>
          </a:p>
          <a:p>
            <a:r>
              <a:rPr lang="tr-TR" sz="2000" dirty="0">
                <a:solidFill>
                  <a:srgbClr val="1E202C"/>
                </a:solidFill>
                <a:latin typeface="br sonoma"/>
              </a:rPr>
              <a:t>Sistem Dosyaları Kontrolü</a:t>
            </a:r>
            <a:endParaRPr lang="tr-TR" sz="2000" i="0" dirty="0">
              <a:solidFill>
                <a:srgbClr val="1E202C"/>
              </a:solidFill>
              <a:effectLst/>
              <a:latin typeface="br sonoma"/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F6CB394C-9D27-A13C-208C-56423EDBB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35" y="1653388"/>
            <a:ext cx="5067265" cy="2367881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E9D3A37D-2896-EDF7-9493-EBAAF5839E43}"/>
              </a:ext>
            </a:extLst>
          </p:cNvPr>
          <p:cNvSpPr txBox="1"/>
          <p:nvPr/>
        </p:nvSpPr>
        <p:spPr>
          <a:xfrm>
            <a:off x="6437484" y="4287915"/>
            <a:ext cx="5754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Source - </a:t>
            </a:r>
            <a:r>
              <a:rPr lang="tr-TR" sz="1200" dirty="0">
                <a:hlinkClick r:id="rId3"/>
              </a:rPr>
              <a:t>https://www.gamesradar.com/30-year-fan-theory-confirmed-as-sonic-creator-reveals-michael-jackson-composed-for-the-series/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9482375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3BD041-2F3D-2DB0-B889-C94C5345C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i="0" dirty="0">
                <a:solidFill>
                  <a:srgbClr val="1E202C"/>
                </a:solidFill>
                <a:effectLst/>
              </a:rPr>
              <a:t>CPU </a:t>
            </a:r>
            <a:r>
              <a:rPr lang="tr-TR" sz="3200" i="0" dirty="0" err="1">
                <a:solidFill>
                  <a:srgbClr val="1E202C"/>
                </a:solidFill>
                <a:effectLst/>
              </a:rPr>
              <a:t>Interrogation</a:t>
            </a:r>
            <a:r>
              <a:rPr lang="tr-TR" sz="3200" i="0" dirty="0">
                <a:solidFill>
                  <a:srgbClr val="1E202C"/>
                </a:solidFill>
                <a:effectLst/>
              </a:rPr>
              <a:t> (CPUID Kontrolü)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EB522BD-CF18-2951-12F9-036AB811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8717" cy="4351338"/>
          </a:xfrm>
        </p:spPr>
        <p:txBody>
          <a:bodyPr>
            <a:normAutofit/>
          </a:bodyPr>
          <a:lstStyle/>
          <a:p>
            <a:r>
              <a:rPr lang="tr-TR" sz="2000" dirty="0" err="1"/>
              <a:t>Malware</a:t>
            </a:r>
            <a:r>
              <a:rPr lang="tr-TR" sz="2000" dirty="0"/>
              <a:t> sanallaştırmayı tanımak için CPUID </a:t>
            </a:r>
            <a:r>
              <a:rPr lang="tr-TR" sz="2000" dirty="0" err="1"/>
              <a:t>instruction</a:t>
            </a:r>
            <a:r>
              <a:rPr lang="tr-TR" sz="2000" dirty="0"/>
              <a:t> çağırabilirler.</a:t>
            </a:r>
          </a:p>
          <a:p>
            <a:r>
              <a:rPr lang="tr-TR" sz="2000" dirty="0"/>
              <a:t>CPUID, </a:t>
            </a:r>
            <a:r>
              <a:rPr lang="tr-TR" sz="2000" dirty="0" err="1"/>
              <a:t>eax</a:t>
            </a:r>
            <a:r>
              <a:rPr lang="tr-TR" sz="2000" dirty="0"/>
              <a:t>=1 ise VM kontroldedir. (Fiziksel Makinelerde, ECX 31 bit 0’dır.)</a:t>
            </a:r>
          </a:p>
          <a:p>
            <a:r>
              <a:rPr lang="tr-TR" sz="2000" dirty="0" err="1"/>
              <a:t>eax</a:t>
            </a:r>
            <a:r>
              <a:rPr lang="tr-TR" sz="2000" dirty="0"/>
              <a:t>=0 ise fiziksel makinedir.</a:t>
            </a:r>
          </a:p>
          <a:p>
            <a:r>
              <a:rPr lang="tr-TR" sz="2000" dirty="0"/>
              <a:t>ECX, EDX</a:t>
            </a:r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83B93D2-9166-B486-D065-D3E4005BE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14" y="1616799"/>
            <a:ext cx="6410325" cy="3038475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23BC6D61-7452-048F-441C-77A8EE168B25}"/>
              </a:ext>
            </a:extLst>
          </p:cNvPr>
          <p:cNvSpPr txBox="1"/>
          <p:nvPr/>
        </p:nvSpPr>
        <p:spPr>
          <a:xfrm>
            <a:off x="7152006" y="4767309"/>
            <a:ext cx="3706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Source - </a:t>
            </a:r>
            <a:r>
              <a:rPr lang="tr-TR" sz="1400" dirty="0">
                <a:hlinkClick r:id="rId3"/>
              </a:rPr>
              <a:t>https://en.wikichip.org/wiki/amd/cpuid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0156121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0FE17B-7DAD-660B-DDA8-7B83061C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MAC Adreslerinin Kontrolü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D437CF-0A88-F2CB-500B-9833942EF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9738" cy="4351338"/>
          </a:xfrm>
        </p:spPr>
        <p:txBody>
          <a:bodyPr>
            <a:normAutofit/>
          </a:bodyPr>
          <a:lstStyle/>
          <a:p>
            <a:r>
              <a:rPr lang="tr-TR" sz="2000" b="0" i="0" dirty="0">
                <a:solidFill>
                  <a:srgbClr val="3E3E3E"/>
                </a:solidFill>
                <a:effectLst/>
                <a:latin typeface="Source Sans Pro" panose="020B0503030403020204" pitchFamily="34" charset="0"/>
              </a:rPr>
              <a:t>Zararlı yazılımlar </a:t>
            </a:r>
            <a:r>
              <a:rPr lang="tr-TR" sz="2000" b="0" i="0" dirty="0" err="1">
                <a:solidFill>
                  <a:srgbClr val="3E3E3E"/>
                </a:solidFill>
                <a:effectLst/>
                <a:latin typeface="Source Sans Pro" panose="020B0503030403020204" pitchFamily="34" charset="0"/>
              </a:rPr>
              <a:t>Vmware</a:t>
            </a:r>
            <a:r>
              <a:rPr lang="tr-TR" sz="2000" b="0" i="0" dirty="0">
                <a:solidFill>
                  <a:srgbClr val="3E3E3E"/>
                </a:solidFill>
                <a:effectLst/>
                <a:latin typeface="Source Sans Pro" panose="020B0503030403020204" pitchFamily="34" charset="0"/>
              </a:rPr>
              <a:t> içerisindeki aşağıdaki </a:t>
            </a:r>
            <a:r>
              <a:rPr lang="tr-TR" sz="2000" b="0" i="0" dirty="0" err="1">
                <a:solidFill>
                  <a:srgbClr val="3E3E3E"/>
                </a:solidFill>
                <a:effectLst/>
                <a:latin typeface="Source Sans Pro" panose="020B0503030403020204" pitchFamily="34" charset="0"/>
              </a:rPr>
              <a:t>default</a:t>
            </a:r>
            <a:r>
              <a:rPr lang="tr-TR" sz="2000" b="0" i="0" dirty="0">
                <a:solidFill>
                  <a:srgbClr val="3E3E3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tr-TR" sz="2000" b="0" i="0" dirty="0" err="1">
                <a:solidFill>
                  <a:srgbClr val="3E3E3E"/>
                </a:solidFill>
                <a:effectLst/>
                <a:latin typeface="Source Sans Pro" panose="020B0503030403020204" pitchFamily="34" charset="0"/>
              </a:rPr>
              <a:t>mac</a:t>
            </a:r>
            <a:r>
              <a:rPr lang="tr-TR" sz="2000" b="0" i="0" dirty="0">
                <a:solidFill>
                  <a:srgbClr val="3E3E3E"/>
                </a:solidFill>
                <a:effectLst/>
                <a:latin typeface="Source Sans Pro" panose="020B0503030403020204" pitchFamily="34" charset="0"/>
              </a:rPr>
              <a:t> adreslerini tanır ve kontrol ederler.</a:t>
            </a:r>
          </a:p>
          <a:p>
            <a:pPr algn="ctr"/>
            <a:endParaRPr lang="tr-TR" sz="2000" dirty="0">
              <a:solidFill>
                <a:srgbClr val="3E3E3E"/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tr-TR" sz="2000" b="0" i="0" dirty="0">
                <a:solidFill>
                  <a:srgbClr val="3E3E3E"/>
                </a:solidFill>
                <a:effectLst/>
                <a:latin typeface="Source Sans Pro" panose="020B0503030403020204" pitchFamily="34" charset="0"/>
              </a:rPr>
              <a:t>00:05:69 (</a:t>
            </a:r>
            <a:r>
              <a:rPr lang="tr-TR" sz="2000" b="0" i="0" dirty="0" err="1">
                <a:solidFill>
                  <a:srgbClr val="3E3E3E"/>
                </a:solidFill>
                <a:effectLst/>
                <a:latin typeface="Source Sans Pro" panose="020B0503030403020204" pitchFamily="34" charset="0"/>
              </a:rPr>
              <a:t>Vmware</a:t>
            </a:r>
            <a:r>
              <a:rPr lang="tr-TR" sz="2000" b="0" i="0" dirty="0">
                <a:solidFill>
                  <a:srgbClr val="3E3E3E"/>
                </a:solidFill>
                <a:effectLst/>
                <a:latin typeface="Source Sans Pro" panose="020B0503030403020204" pitchFamily="34" charset="0"/>
              </a:rPr>
              <a:t>)</a:t>
            </a:r>
          </a:p>
          <a:p>
            <a:pPr algn="ctr"/>
            <a:r>
              <a:rPr lang="tr-TR" sz="2000" b="0" i="0" dirty="0">
                <a:solidFill>
                  <a:srgbClr val="3E3E3E"/>
                </a:solidFill>
                <a:effectLst/>
                <a:latin typeface="Source Sans Pro" panose="020B0503030403020204" pitchFamily="34" charset="0"/>
              </a:rPr>
              <a:t>00:0C:29 (</a:t>
            </a:r>
            <a:r>
              <a:rPr lang="tr-TR" sz="2000" b="0" i="0" dirty="0" err="1">
                <a:solidFill>
                  <a:srgbClr val="3E3E3E"/>
                </a:solidFill>
                <a:effectLst/>
                <a:latin typeface="Source Sans Pro" panose="020B0503030403020204" pitchFamily="34" charset="0"/>
              </a:rPr>
              <a:t>Vmware</a:t>
            </a:r>
            <a:r>
              <a:rPr lang="tr-TR" sz="2000" b="0" i="0" dirty="0">
                <a:solidFill>
                  <a:srgbClr val="3E3E3E"/>
                </a:solidFill>
                <a:effectLst/>
                <a:latin typeface="Source Sans Pro" panose="020B0503030403020204" pitchFamily="34" charset="0"/>
              </a:rPr>
              <a:t>)</a:t>
            </a:r>
          </a:p>
          <a:p>
            <a:pPr algn="ctr"/>
            <a:r>
              <a:rPr lang="tr-TR" sz="2000" b="0" i="0" dirty="0">
                <a:solidFill>
                  <a:srgbClr val="3E3E3E"/>
                </a:solidFill>
                <a:effectLst/>
                <a:latin typeface="Source Sans Pro" panose="020B0503030403020204" pitchFamily="34" charset="0"/>
              </a:rPr>
              <a:t>00:1C:14 (</a:t>
            </a:r>
            <a:r>
              <a:rPr lang="tr-TR" sz="2000" b="0" i="0" dirty="0" err="1">
                <a:solidFill>
                  <a:srgbClr val="3E3E3E"/>
                </a:solidFill>
                <a:effectLst/>
                <a:latin typeface="Source Sans Pro" panose="020B0503030403020204" pitchFamily="34" charset="0"/>
              </a:rPr>
              <a:t>Vmware</a:t>
            </a:r>
            <a:r>
              <a:rPr lang="tr-TR" sz="2000" b="0" i="0" dirty="0">
                <a:solidFill>
                  <a:srgbClr val="3E3E3E"/>
                </a:solidFill>
                <a:effectLst/>
                <a:latin typeface="Source Sans Pro" panose="020B0503030403020204" pitchFamily="34" charset="0"/>
              </a:rPr>
              <a:t>)</a:t>
            </a:r>
          </a:p>
          <a:p>
            <a:pPr algn="ctr"/>
            <a:r>
              <a:rPr lang="tr-TR" sz="2000" b="0" i="0" dirty="0">
                <a:solidFill>
                  <a:srgbClr val="3E3E3E"/>
                </a:solidFill>
                <a:effectLst/>
                <a:latin typeface="Source Sans Pro" panose="020B0503030403020204" pitchFamily="34" charset="0"/>
              </a:rPr>
              <a:t>00:50:56 (</a:t>
            </a:r>
            <a:r>
              <a:rPr lang="tr-TR" sz="2000" b="0" i="0" dirty="0" err="1">
                <a:solidFill>
                  <a:srgbClr val="3E3E3E"/>
                </a:solidFill>
                <a:effectLst/>
                <a:latin typeface="Source Sans Pro" panose="020B0503030403020204" pitchFamily="34" charset="0"/>
              </a:rPr>
              <a:t>Vmware</a:t>
            </a:r>
            <a:r>
              <a:rPr lang="tr-TR" sz="2000" b="0" i="0" dirty="0">
                <a:solidFill>
                  <a:srgbClr val="3E3E3E"/>
                </a:solidFill>
                <a:effectLst/>
                <a:latin typeface="Source Sans Pro" panose="020B0503030403020204" pitchFamily="34" charset="0"/>
              </a:rPr>
              <a:t>)</a:t>
            </a:r>
          </a:p>
          <a:p>
            <a:pPr marL="0" indent="0">
              <a:buNone/>
            </a:pPr>
            <a:endParaRPr lang="tr-TR" sz="2000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3A46979F-36FB-F22D-CA1B-4F28263C8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38" y="1349405"/>
            <a:ext cx="5588512" cy="3103947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20965C7C-A5C6-CF85-48B1-7F5A2EA13433}"/>
              </a:ext>
            </a:extLst>
          </p:cNvPr>
          <p:cNvSpPr txBox="1"/>
          <p:nvPr/>
        </p:nvSpPr>
        <p:spPr>
          <a:xfrm>
            <a:off x="5922264" y="462266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Source - </a:t>
            </a:r>
            <a:r>
              <a:rPr lang="tr-TR" sz="1200" dirty="0">
                <a:hlinkClick r:id="rId3"/>
              </a:rPr>
              <a:t>https://macaddress.io/faq/how-to-recognise-a-vmwares-virtual-machine-by-its-mac-address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7541405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25D8B7-D541-FA06-4000-865815199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>
                <a:solidFill>
                  <a:srgbClr val="1E202C"/>
                </a:solidFill>
              </a:rPr>
              <a:t>VM </a:t>
            </a:r>
            <a:r>
              <a:rPr lang="tr-TR" sz="3200" dirty="0" err="1">
                <a:solidFill>
                  <a:srgbClr val="1E202C"/>
                </a:solidFill>
              </a:rPr>
              <a:t>Process</a:t>
            </a:r>
            <a:r>
              <a:rPr lang="tr-TR" sz="3200" dirty="0">
                <a:solidFill>
                  <a:srgbClr val="1E202C"/>
                </a:solidFill>
              </a:rPr>
              <a:t> Tespiti (</a:t>
            </a:r>
            <a:r>
              <a:rPr lang="tr-TR" sz="3200" dirty="0" err="1">
                <a:solidFill>
                  <a:srgbClr val="1E202C"/>
                </a:solidFill>
              </a:rPr>
              <a:t>Process</a:t>
            </a:r>
            <a:r>
              <a:rPr lang="tr-TR" sz="3200" dirty="0">
                <a:solidFill>
                  <a:srgbClr val="1E202C"/>
                </a:solidFill>
              </a:rPr>
              <a:t> Name </a:t>
            </a:r>
            <a:r>
              <a:rPr lang="tr-TR" sz="3200" dirty="0" err="1">
                <a:solidFill>
                  <a:srgbClr val="1E202C"/>
                </a:solidFill>
              </a:rPr>
              <a:t>Enumuration</a:t>
            </a:r>
            <a:r>
              <a:rPr lang="tr-TR" sz="3200" dirty="0">
                <a:solidFill>
                  <a:srgbClr val="1E202C"/>
                </a:solidFill>
              </a:rPr>
              <a:t>)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1E13B35-DF91-94E0-9373-83FB66493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3104" cy="4351338"/>
          </a:xfrm>
        </p:spPr>
        <p:txBody>
          <a:bodyPr>
            <a:normAutofit/>
          </a:bodyPr>
          <a:lstStyle/>
          <a:p>
            <a:r>
              <a:rPr lang="tr-TR" sz="2000" dirty="0" err="1"/>
              <a:t>Malware</a:t>
            </a:r>
            <a:r>
              <a:rPr lang="tr-TR" sz="2000" dirty="0"/>
              <a:t> tarafından sistemdeki tüm </a:t>
            </a:r>
            <a:r>
              <a:rPr lang="tr-TR" sz="2000" dirty="0" err="1"/>
              <a:t>processler</a:t>
            </a:r>
            <a:r>
              <a:rPr lang="tr-TR" sz="2000" dirty="0"/>
              <a:t> WINAPI yardımıyla </a:t>
            </a:r>
            <a:r>
              <a:rPr lang="tr-TR" sz="2000" dirty="0" err="1"/>
              <a:t>enumurate</a:t>
            </a:r>
            <a:r>
              <a:rPr lang="tr-TR" sz="2000" dirty="0"/>
              <a:t> edilir.</a:t>
            </a:r>
          </a:p>
          <a:p>
            <a:r>
              <a:rPr lang="tr-TR" sz="2000" dirty="0"/>
              <a:t>İçerisinden VM ile alakalı olanlar tespit edilmeye çalışılır.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DB1BCE4F-23F4-2870-3514-C47C1BDDE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987" y="2054225"/>
            <a:ext cx="5361813" cy="3404831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9F0B3B47-805C-546D-BAC8-9DCB1929343F}"/>
              </a:ext>
            </a:extLst>
          </p:cNvPr>
          <p:cNvSpPr txBox="1"/>
          <p:nvPr/>
        </p:nvSpPr>
        <p:spPr>
          <a:xfrm>
            <a:off x="5660136" y="5684093"/>
            <a:ext cx="6415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Source - </a:t>
            </a:r>
            <a:r>
              <a:rPr lang="tr-TR" sz="1200" dirty="0">
                <a:hlinkClick r:id="rId3"/>
              </a:rPr>
              <a:t>https://masteringvmware.com/esxi-commands-part-5-finding-vm-information-using-esxcli/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0668545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512294-9E3F-C791-F03B-CCBD847C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 err="1">
                <a:solidFill>
                  <a:srgbClr val="1E202C"/>
                </a:solidFill>
              </a:rPr>
              <a:t>Registry</a:t>
            </a:r>
            <a:r>
              <a:rPr lang="tr-TR" sz="3200" dirty="0">
                <a:solidFill>
                  <a:srgbClr val="1E202C"/>
                </a:solidFill>
              </a:rPr>
              <a:t> </a:t>
            </a:r>
            <a:r>
              <a:rPr lang="tr-TR" sz="3200" dirty="0" err="1">
                <a:solidFill>
                  <a:srgbClr val="1E202C"/>
                </a:solidFill>
              </a:rPr>
              <a:t>Key</a:t>
            </a:r>
            <a:r>
              <a:rPr lang="tr-TR" sz="3200" dirty="0">
                <a:solidFill>
                  <a:srgbClr val="1E202C"/>
                </a:solidFill>
              </a:rPr>
              <a:t> Kontrolü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EEDD64-8FB9-CDE6-73F7-B4521DE5C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6181" cy="4351338"/>
          </a:xfrm>
        </p:spPr>
        <p:txBody>
          <a:bodyPr>
            <a:normAutofit/>
          </a:bodyPr>
          <a:lstStyle/>
          <a:p>
            <a:r>
              <a:rPr lang="tr-TR" sz="2000" dirty="0"/>
              <a:t>Zararlı yazılım bilinen VM tabanlı </a:t>
            </a:r>
            <a:r>
              <a:rPr lang="tr-TR" sz="2000" dirty="0" err="1"/>
              <a:t>registry</a:t>
            </a:r>
            <a:r>
              <a:rPr lang="tr-TR" sz="2000" dirty="0"/>
              <a:t> </a:t>
            </a:r>
            <a:r>
              <a:rPr lang="tr-TR" sz="2000" dirty="0" err="1"/>
              <a:t>key</a:t>
            </a:r>
            <a:r>
              <a:rPr lang="tr-TR" sz="2000" dirty="0"/>
              <a:t> kontrolü yapar.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0F442AF2-3E79-E75B-372F-590E686F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083" y="2131252"/>
            <a:ext cx="4466717" cy="2784989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332F66F6-B3C3-1BC0-CB4D-27D64D239F1B}"/>
              </a:ext>
            </a:extLst>
          </p:cNvPr>
          <p:cNvSpPr txBox="1"/>
          <p:nvPr/>
        </p:nvSpPr>
        <p:spPr>
          <a:xfrm>
            <a:off x="7279689" y="5221868"/>
            <a:ext cx="4455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Source - </a:t>
            </a:r>
            <a:r>
              <a:rPr lang="tr-TR" sz="1400" dirty="0">
                <a:hlinkClick r:id="rId3"/>
              </a:rPr>
              <a:t>https://themepack.me/theme/detective-pikachu/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162666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C09B680-5D21-D853-C385-86C4996CA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800" dirty="0">
                <a:solidFill>
                  <a:srgbClr val="1E202C"/>
                </a:solidFill>
              </a:rPr>
              <a:t>Sistem Dosyaları Kontrolü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A6A4FF3-968B-66C7-9FED-A2F7BA232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301" y="1597981"/>
            <a:ext cx="6166282" cy="4623371"/>
          </a:xfrm>
        </p:spPr>
        <p:txBody>
          <a:bodyPr>
            <a:normAutofit/>
          </a:bodyPr>
          <a:lstStyle/>
          <a:p>
            <a:r>
              <a:rPr lang="tr-TR" sz="2000" dirty="0"/>
              <a:t>Zararlılar aynı şekilde sistemdeki sanal makinelere ait dosya isimleri ve dll kontrolü de yapar.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FF75FCA-DEB4-C438-18A1-BCF20EEB5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438" y="2610035"/>
            <a:ext cx="7197124" cy="3376813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1EA726B-8F2A-7694-41B0-955A6FD32A4D}"/>
              </a:ext>
            </a:extLst>
          </p:cNvPr>
          <p:cNvSpPr txBox="1"/>
          <p:nvPr/>
        </p:nvSpPr>
        <p:spPr>
          <a:xfrm>
            <a:off x="2719402" y="6082852"/>
            <a:ext cx="6753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Source - </a:t>
            </a:r>
            <a:r>
              <a:rPr lang="tr-TR" sz="1200" dirty="0">
                <a:hlinkClick r:id="rId3"/>
              </a:rPr>
              <a:t>https://www.sowi.ch/vminfoface/document/html/7902a9a0-413c-424c-ac4f-3dcafbe7b3e3.htm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2003892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AAB43C-6D45-35A9-4BEF-7931CBAA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 err="1"/>
              <a:t>References</a:t>
            </a:r>
            <a:r>
              <a:rPr lang="tr-TR" sz="4000" dirty="0"/>
              <a:t> (Kaynakça)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635A73-4AF0-5DDD-A1D2-6A01DBB60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tr-TR" dirty="0">
                <a:hlinkClick r:id="rId2"/>
              </a:rPr>
              <a:t>https://malgamy.github.io/revese+enginnering/Anti-debugging-and-anti-tracing-techniques/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>
                <a:hlinkClick r:id="rId3"/>
              </a:rPr>
              <a:t>https://docs.microsoft.com/en-us/windows/win32/api/debugapi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>
                <a:hlinkClick r:id="rId4"/>
              </a:rPr>
              <a:t>https://www.aldeid.com/wiki/IsDebuggerPresent</a:t>
            </a:r>
            <a:endParaRPr lang="tr-TR" dirty="0"/>
          </a:p>
          <a:p>
            <a:endParaRPr lang="tr-TR" dirty="0"/>
          </a:p>
          <a:p>
            <a:r>
              <a:rPr lang="tr-TR" dirty="0">
                <a:hlinkClick r:id="rId5"/>
              </a:rPr>
              <a:t>https://www.apriorit.com/dev-blog/367-anti-reverse-engineering-protection-techniques-to-use-before-releasing-software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>
                <a:hlinkClick r:id="rId6"/>
              </a:rPr>
              <a:t>https://pwnlab.me/tr-anti-debugging-korumasi-teknikleri/</a:t>
            </a:r>
            <a:endParaRPr lang="tr-TR" dirty="0"/>
          </a:p>
          <a:p>
            <a:endParaRPr lang="tr-TR" dirty="0"/>
          </a:p>
          <a:p>
            <a:r>
              <a:rPr lang="tr-TR" dirty="0">
                <a:hlinkClick r:id="rId7"/>
              </a:rPr>
              <a:t>https://shhoya.github.io/antikernel_bypasskd.html</a:t>
            </a:r>
            <a:endParaRPr lang="tr-TR" dirty="0"/>
          </a:p>
          <a:p>
            <a:endParaRPr lang="tr-TR" dirty="0"/>
          </a:p>
          <a:p>
            <a:r>
              <a:rPr lang="tr-TR" dirty="0">
                <a:hlinkClick r:id="rId8"/>
              </a:rPr>
              <a:t>https://github.com/HackOvert/AntiDBG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505519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9143DE95-6F66-6B5E-DEBE-1458C0C97B51}"/>
              </a:ext>
            </a:extLst>
          </p:cNvPr>
          <p:cNvSpPr txBox="1"/>
          <p:nvPr/>
        </p:nvSpPr>
        <p:spPr>
          <a:xfrm>
            <a:off x="884808" y="461637"/>
            <a:ext cx="993707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hlinkClick r:id="rId2"/>
              </a:rPr>
              <a:t>https://malgamy.github.io/malware-analysis/DLL-Injection/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hlinkClick r:id="rId3"/>
              </a:rPr>
              <a:t>https://www.ired.team/offensive-security/code-injection-process-injection/dll-injection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hlinkClick r:id="rId4"/>
              </a:rPr>
              <a:t>https://connormcgarr.github.io/thread-hijacking/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hlinkClick r:id="rId5"/>
              </a:rPr>
              <a:t>https://youtu.be/v4OydHD-W7Q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hlinkClick r:id="rId6"/>
              </a:rPr>
              <a:t>https://books.google.com.tr/books?id=FQC8EPYy834C&amp;pg=PA349&amp;lpg=PA349&amp;dq=anti+disassembly+labs&amp;source=bl&amp;ots=BvltmEKj5m&amp;sig=ACfU3U23HPWgwmMjvXftLRciSZBYJPQAeA&amp;hl=tr&amp;sa=X&amp;ved=2ahUKEwj-pu6r_I75AhVCOHoKHUroCFU4ChDoAXoECA8QAg#v=onepage&amp;q=anti%20disassembly%20labs&amp;f=false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hlinkClick r:id="rId7"/>
              </a:rPr>
              <a:t>https://www.slideshare.net/SamBowne/practical-malware-analysis-ch-15-antidisassembly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hlinkClick r:id="rId8"/>
              </a:rPr>
              <a:t>https://reverseengineering.stackexchange.com/questions/21052/anti-disassembler-techniques-and-ida-pro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hlinkClick r:id="rId9"/>
              </a:rPr>
              <a:t>http://neilscomputerblog.blogspot.com/2011/10/disassembly-algorithms.html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hlinkClick r:id="rId10"/>
              </a:rPr>
              <a:t>https://resources.infosecinstitute.com/topic/linear-sweep-vs-recursive-disassembling-algorithm/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48606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B2DC4D1-5AC2-5497-361B-76839815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Anti </a:t>
            </a:r>
            <a:r>
              <a:rPr lang="tr-TR" sz="3200" dirty="0" err="1"/>
              <a:t>Debug</a:t>
            </a:r>
            <a:r>
              <a:rPr lang="tr-TR" sz="3200" dirty="0"/>
              <a:t> «</a:t>
            </a:r>
            <a:r>
              <a:rPr lang="tr-TR" sz="3200" dirty="0" err="1"/>
              <a:t>detection</a:t>
            </a:r>
            <a:r>
              <a:rPr lang="tr-TR" sz="3200" dirty="0"/>
              <a:t>»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D8FCF65-B5DB-89FA-42B8-3C6CA58E2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1276" cy="4351338"/>
          </a:xfrm>
        </p:spPr>
        <p:txBody>
          <a:bodyPr>
            <a:normAutofit/>
          </a:bodyPr>
          <a:lstStyle/>
          <a:p>
            <a:r>
              <a:rPr lang="tr-TR" sz="2000" b="0" i="0" u="none" strike="noStrike" dirty="0">
                <a:effectLst/>
              </a:rPr>
              <a:t>Anti Debugging popüler anti analiz tekniklerinden biridir. </a:t>
            </a:r>
          </a:p>
          <a:p>
            <a:endParaRPr lang="tr-TR" sz="2000" dirty="0"/>
          </a:p>
          <a:p>
            <a:r>
              <a:rPr lang="tr-TR" sz="2000" b="0" i="0" u="none" strike="noStrike" dirty="0">
                <a:effectLst/>
              </a:rPr>
              <a:t>Kodun genel olarak </a:t>
            </a:r>
            <a:r>
              <a:rPr lang="tr-TR" sz="2000" b="0" i="0" u="none" strike="noStrike" dirty="0" err="1">
                <a:effectLst/>
              </a:rPr>
              <a:t>debug</a:t>
            </a:r>
            <a:r>
              <a:rPr lang="tr-TR" sz="2000" b="0" i="0" u="none" strike="noStrike" dirty="0">
                <a:effectLst/>
              </a:rPr>
              <a:t> edilerek analizde kullanılmasına karşı bir tekniktir.</a:t>
            </a:r>
            <a:endParaRPr lang="tr-TR" sz="20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A667FE1-FD1B-6BDF-3757-038A16112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237" y="1409107"/>
            <a:ext cx="4395563" cy="4039786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6E7914A4-9F97-D6E2-462F-D93492C68F11}"/>
              </a:ext>
            </a:extLst>
          </p:cNvPr>
          <p:cNvSpPr txBox="1"/>
          <p:nvPr/>
        </p:nvSpPr>
        <p:spPr>
          <a:xfrm>
            <a:off x="7060888" y="5715298"/>
            <a:ext cx="419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Source - </a:t>
            </a:r>
            <a:r>
              <a:rPr lang="tr-TR" sz="1200" dirty="0">
                <a:hlinkClick r:id="rId3"/>
              </a:rPr>
              <a:t>https://malgamy.github.io/revese-enginnering/Anti-debugging-and-anti-tracing-techniques-part_2/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5073103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981E2183-A75B-1FCE-7F05-388064B178C1}"/>
              </a:ext>
            </a:extLst>
          </p:cNvPr>
          <p:cNvSpPr txBox="1"/>
          <p:nvPr/>
        </p:nvSpPr>
        <p:spPr>
          <a:xfrm>
            <a:off x="1094438" y="623629"/>
            <a:ext cx="8296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hlinkClick r:id="rId2"/>
              </a:rPr>
              <a:t>https://www.cyberbit.com/endpoint-security/anti-vm-and-anti-sandbox-explained/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hlinkClick r:id="rId3"/>
              </a:rPr>
              <a:t>https://github.com/LordNoteworthy/al-khaser#antidebug</a:t>
            </a:r>
            <a:endParaRPr lang="tr-TR" dirty="0"/>
          </a:p>
          <a:p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C470B736-0C42-1C3E-E55D-F3D93030D051}"/>
              </a:ext>
            </a:extLst>
          </p:cNvPr>
          <p:cNvSpPr txBox="1"/>
          <p:nvPr/>
        </p:nvSpPr>
        <p:spPr>
          <a:xfrm>
            <a:off x="1331539" y="2640985"/>
            <a:ext cx="8393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İletişim: https://t.me/x0l1k</a:t>
            </a:r>
          </a:p>
        </p:txBody>
      </p:sp>
    </p:spTree>
    <p:extLst>
      <p:ext uri="{BB962C8B-B14F-4D97-AF65-F5344CB8AC3E}">
        <p14:creationId xmlns:p14="http://schemas.microsoft.com/office/powerpoint/2010/main" val="1339694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2F1BFE-5E3A-FA5D-0474-0116C35F2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0" i="0" u="none" strike="noStrike" dirty="0">
                <a:effectLst/>
              </a:rPr>
              <a:t>PEB (</a:t>
            </a:r>
            <a:r>
              <a:rPr lang="tr-TR" sz="3200" b="0" i="0" u="none" strike="noStrike" dirty="0" err="1">
                <a:effectLst/>
              </a:rPr>
              <a:t>Process</a:t>
            </a:r>
            <a:r>
              <a:rPr lang="tr-TR" sz="3200" b="0" i="0" u="none" strike="noStrike" dirty="0">
                <a:effectLst/>
              </a:rPr>
              <a:t> Environment </a:t>
            </a:r>
            <a:r>
              <a:rPr lang="tr-TR" sz="3200" b="0" i="0" u="none" strike="noStrike" dirty="0" err="1">
                <a:effectLst/>
              </a:rPr>
              <a:t>Block</a:t>
            </a:r>
            <a:r>
              <a:rPr lang="tr-TR" sz="3200" b="0" i="0" u="none" strike="noStrike" dirty="0">
                <a:effectLst/>
              </a:rPr>
              <a:t>)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CA7160D-6051-020F-F735-F7F31B4BB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85878" cy="4351338"/>
          </a:xfrm>
        </p:spPr>
        <p:txBody>
          <a:bodyPr>
            <a:normAutofit/>
          </a:bodyPr>
          <a:lstStyle/>
          <a:p>
            <a:r>
              <a:rPr lang="tr-TR" sz="1800" b="0" i="0" u="none" strike="noStrike" dirty="0">
                <a:effectLst/>
              </a:rPr>
              <a:t>PEB temelde bir veri bloğudur. Bunun içerisinde, programa ait start parametreleri, modül yapıları, </a:t>
            </a:r>
            <a:r>
              <a:rPr lang="tr-TR" sz="1800" b="0" i="0" u="none" strike="noStrike" dirty="0" err="1">
                <a:effectLst/>
              </a:rPr>
              <a:t>base</a:t>
            </a:r>
            <a:r>
              <a:rPr lang="tr-TR" sz="1800" b="0" i="0" u="none" strike="noStrike" dirty="0">
                <a:effectLst/>
              </a:rPr>
              <a:t> adresi gibi birçok birim bulunur.</a:t>
            </a:r>
          </a:p>
          <a:p>
            <a:endParaRPr lang="tr-TR" sz="1800" dirty="0"/>
          </a:p>
          <a:p>
            <a:r>
              <a:rPr lang="tr-TR" sz="1800" b="0" i="0" u="none" strike="noStrike" dirty="0">
                <a:effectLst/>
              </a:rPr>
              <a:t>Bu veri bloğunun ilk satırlarında, </a:t>
            </a:r>
            <a:r>
              <a:rPr lang="tr-TR" sz="1800" b="0" i="0" u="none" strike="noStrike" dirty="0" err="1">
                <a:effectLst/>
              </a:rPr>
              <a:t>BeingDebugged</a:t>
            </a:r>
            <a:r>
              <a:rPr lang="tr-TR" sz="1800" b="0" i="0" u="none" strike="noStrike" dirty="0">
                <a:effectLst/>
              </a:rPr>
              <a:t> </a:t>
            </a:r>
            <a:r>
              <a:rPr lang="tr-TR" sz="1800" b="0" i="0" u="none" strike="noStrike" dirty="0" err="1">
                <a:effectLst/>
              </a:rPr>
              <a:t>flag'ı</a:t>
            </a:r>
            <a:r>
              <a:rPr lang="tr-TR" sz="1800" b="0" i="0" u="none" strike="noStrike" dirty="0">
                <a:effectLst/>
              </a:rPr>
              <a:t> bulunmaktadır.</a:t>
            </a:r>
          </a:p>
          <a:p>
            <a:endParaRPr lang="tr-TR" sz="1800" dirty="0"/>
          </a:p>
          <a:p>
            <a:r>
              <a:rPr lang="tr-TR" sz="1800" b="0" i="0" u="none" strike="noStrike" dirty="0">
                <a:effectLst/>
              </a:rPr>
              <a:t>PEB yapısı </a:t>
            </a:r>
            <a:r>
              <a:rPr lang="tr-TR" sz="1800" b="0" i="0" u="none" strike="noStrike" dirty="0" err="1">
                <a:effectLst/>
              </a:rPr>
              <a:t>user</a:t>
            </a:r>
            <a:r>
              <a:rPr lang="tr-TR" sz="1800" b="0" i="0" u="none" strike="noStrike" dirty="0">
                <a:effectLst/>
              </a:rPr>
              <a:t>-mod içerisinde çalışır. Bunun nedeni diğer </a:t>
            </a:r>
            <a:r>
              <a:rPr lang="tr-TR" sz="1800" b="0" i="0" u="none" strike="noStrike" dirty="0" err="1">
                <a:effectLst/>
              </a:rPr>
              <a:t>user</a:t>
            </a:r>
            <a:r>
              <a:rPr lang="tr-TR" sz="1800" b="0" i="0" u="none" strike="noStrike" dirty="0">
                <a:effectLst/>
              </a:rPr>
              <a:t> </a:t>
            </a:r>
            <a:r>
              <a:rPr lang="tr-TR" sz="1800" b="0" i="0" u="none" strike="noStrike" dirty="0" err="1">
                <a:effectLst/>
              </a:rPr>
              <a:t>mode</a:t>
            </a:r>
            <a:r>
              <a:rPr lang="tr-TR" sz="1800" b="0" i="0" u="none" strike="noStrike" dirty="0">
                <a:effectLst/>
              </a:rPr>
              <a:t> </a:t>
            </a:r>
            <a:r>
              <a:rPr lang="tr-TR" sz="1800" b="0" i="0" u="none" strike="noStrike" dirty="0" err="1">
                <a:effectLst/>
              </a:rPr>
              <a:t>API'leri</a:t>
            </a:r>
            <a:r>
              <a:rPr lang="tr-TR" sz="1800" b="0" i="0" u="none" strike="noStrike" dirty="0">
                <a:effectLst/>
              </a:rPr>
              <a:t> üzerinden kullanılabilir olmasıdır. ( </a:t>
            </a:r>
            <a:r>
              <a:rPr lang="tr-TR" sz="1800" b="0" i="0" u="none" strike="noStrike" dirty="0" err="1">
                <a:effectLst/>
              </a:rPr>
              <a:t>ntdll</a:t>
            </a:r>
            <a:r>
              <a:rPr lang="tr-TR" sz="1800" b="0" i="0" u="none" strike="noStrike" dirty="0">
                <a:effectLst/>
              </a:rPr>
              <a:t>.. )</a:t>
            </a:r>
            <a:endParaRPr lang="tr-TR" sz="18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D80E5B3-5AE3-3416-D6A8-01050116F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43" y="1438182"/>
            <a:ext cx="3973520" cy="3756335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E7EC4F99-9FDF-2E8C-2BB0-3AA28B51A4B0}"/>
              </a:ext>
            </a:extLst>
          </p:cNvPr>
          <p:cNvSpPr txBox="1"/>
          <p:nvPr/>
        </p:nvSpPr>
        <p:spPr>
          <a:xfrm>
            <a:off x="7550222" y="5508594"/>
            <a:ext cx="430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Source - </a:t>
            </a:r>
            <a:r>
              <a:rPr lang="tr-TR" dirty="0">
                <a:hlinkClick r:id="rId3"/>
              </a:rPr>
              <a:t>https://mobile.twitter.com/npster2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75671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3233</Words>
  <Application>Microsoft Office PowerPoint</Application>
  <PresentationFormat>Geniş ekran</PresentationFormat>
  <Paragraphs>446</Paragraphs>
  <Slides>80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80</vt:i4>
      </vt:variant>
    </vt:vector>
  </HeadingPairs>
  <TitlesOfParts>
    <vt:vector size="81" baseType="lpstr">
      <vt:lpstr>Office Teması</vt:lpstr>
      <vt:lpstr>Anti Analiz…</vt:lpstr>
      <vt:lpstr>Anti Debugging Koruması Teknikleri</vt:lpstr>
      <vt:lpstr>PowerPoint Sunusu</vt:lpstr>
      <vt:lpstr>SEH (Structured Exception Handling)</vt:lpstr>
      <vt:lpstr>User Mode</vt:lpstr>
      <vt:lpstr>Kernel Mode /w CPU Mode</vt:lpstr>
      <vt:lpstr>Debugger –hata ayıklayıcı*</vt:lpstr>
      <vt:lpstr>Anti Debug «detection»</vt:lpstr>
      <vt:lpstr>PEB (Process Environment Block)</vt:lpstr>
      <vt:lpstr>TLS Çağrıları</vt:lpstr>
      <vt:lpstr>Trap Flag Kontrolü</vt:lpstr>
      <vt:lpstr>Debugger Tespit Yöntemleri</vt:lpstr>
      <vt:lpstr>Flag Yardımıyla Tespit</vt:lpstr>
      <vt:lpstr>Parent Process ile Debugger Tespiti</vt:lpstr>
      <vt:lpstr>Yürütme Zamanıyla Tespit</vt:lpstr>
      <vt:lpstr>Break Pointler Yardımıyla Tespit</vt:lpstr>
      <vt:lpstr>MSDN - Debug APIs</vt:lpstr>
      <vt:lpstr>PowerPoint Sunusu</vt:lpstr>
      <vt:lpstr>IsDebuggerPresent()</vt:lpstr>
      <vt:lpstr>OutputDebugString()</vt:lpstr>
      <vt:lpstr>GetTickCount()</vt:lpstr>
      <vt:lpstr>CheckRemoteDebuggerPresent()</vt:lpstr>
      <vt:lpstr>NtQueryInformationFlag()</vt:lpstr>
      <vt:lpstr>ProcessDebugPort (NtQueryInformationProcess)</vt:lpstr>
      <vt:lpstr>ProcessDebugFlag (NtQueryInformationProcess)</vt:lpstr>
      <vt:lpstr>ProcessDebugObjectHandle(NtQueryInformationProcess) </vt:lpstr>
      <vt:lpstr>FindWindow()</vt:lpstr>
      <vt:lpstr>2. Manuel Kontroller</vt:lpstr>
      <vt:lpstr>BeingDebugged</vt:lpstr>
      <vt:lpstr>NtGlobalFlag</vt:lpstr>
      <vt:lpstr>Heap Flags</vt:lpstr>
      <vt:lpstr>Heap Protection</vt:lpstr>
      <vt:lpstr>PowerPoint Sunusu</vt:lpstr>
      <vt:lpstr>PowerPoint Sunusu</vt:lpstr>
      <vt:lpstr>Process (Threads)</vt:lpstr>
      <vt:lpstr>PowerPoint Sunusu</vt:lpstr>
      <vt:lpstr>PowerPoint Sunusu</vt:lpstr>
      <vt:lpstr>Process Injection Aşamaları</vt:lpstr>
      <vt:lpstr>PowerPoint Sunusu</vt:lpstr>
      <vt:lpstr>PowerPoint Sunusu</vt:lpstr>
      <vt:lpstr>Analiz Kısmı</vt:lpstr>
      <vt:lpstr>PowerPoint Sunusu</vt:lpstr>
      <vt:lpstr>False-Positeve</vt:lpstr>
      <vt:lpstr>Process Hallowing</vt:lpstr>
      <vt:lpstr>Process Hallowing Analizi</vt:lpstr>
      <vt:lpstr>Process Hallowing Pratik Tekniği </vt:lpstr>
      <vt:lpstr>PowerPoint Sunusu</vt:lpstr>
      <vt:lpstr>Anti-Disassembly -Entry</vt:lpstr>
      <vt:lpstr>Disassembly Algoritmaları</vt:lpstr>
      <vt:lpstr>Linear Disassembly</vt:lpstr>
      <vt:lpstr>Linear Disassembly Dezavantajları</vt:lpstr>
      <vt:lpstr>Multibyte Instruction</vt:lpstr>
      <vt:lpstr>Flow-Oriented Disassambly</vt:lpstr>
      <vt:lpstr>Anti-Disassambly Teknikleri</vt:lpstr>
      <vt:lpstr>Jump Instruction /w Aynı Hedef</vt:lpstr>
      <vt:lpstr>Jump Instruction /w Kesin Koşul</vt:lpstr>
      <vt:lpstr>Impossible Disassambly</vt:lpstr>
      <vt:lpstr>Fonksiyon Pointerları</vt:lpstr>
      <vt:lpstr>Return Pointer Kötüye Kullanımı</vt:lpstr>
      <vt:lpstr>Structed Exception Handler Yanıltması</vt:lpstr>
      <vt:lpstr>Stack Frame Analizi Önleyici</vt:lpstr>
      <vt:lpstr>Anti Disassambly Tekniklerini Bypass Etmek</vt:lpstr>
      <vt:lpstr>PowerPoint Sunusu</vt:lpstr>
      <vt:lpstr>Sandbox Kavramı</vt:lpstr>
      <vt:lpstr>Anti-Sandbox</vt:lpstr>
      <vt:lpstr>Kullanıcı Etkileşimi</vt:lpstr>
      <vt:lpstr>Sistem Analizi</vt:lpstr>
      <vt:lpstr>Çevresel Farkındalık</vt:lpstr>
      <vt:lpstr>Gecikmiş Yürütme </vt:lpstr>
      <vt:lpstr>Veri Karmaşıklaştırma (Obfuscating)</vt:lpstr>
      <vt:lpstr>Anti-VM (Virtual Machine)</vt:lpstr>
      <vt:lpstr>Anti-VM Teknikleri</vt:lpstr>
      <vt:lpstr>CPU Interrogation (CPUID Kontrolü)</vt:lpstr>
      <vt:lpstr>MAC Adreslerinin Kontrolü</vt:lpstr>
      <vt:lpstr>VM Process Tespiti (Process Name Enumuration)</vt:lpstr>
      <vt:lpstr>Registry Key Kontrolü</vt:lpstr>
      <vt:lpstr>Sistem Dosyaları Kontrolü</vt:lpstr>
      <vt:lpstr>References (Kaynakça)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 Analiz Teknikleri</dc:title>
  <dc:creator>Kaan Kozan</dc:creator>
  <cp:lastModifiedBy>Kaan Kozan</cp:lastModifiedBy>
  <cp:revision>16</cp:revision>
  <dcterms:created xsi:type="dcterms:W3CDTF">2022-07-22T19:18:40Z</dcterms:created>
  <dcterms:modified xsi:type="dcterms:W3CDTF">2022-07-31T17:46:22Z</dcterms:modified>
</cp:coreProperties>
</file>